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1"/>
  </p:notesMasterIdLst>
  <p:sldIdLst>
    <p:sldId id="256" r:id="rId3"/>
    <p:sldId id="258" r:id="rId4"/>
    <p:sldId id="257" r:id="rId5"/>
    <p:sldId id="267" r:id="rId6"/>
    <p:sldId id="1064" r:id="rId7"/>
    <p:sldId id="259" r:id="rId8"/>
    <p:sldId id="261" r:id="rId9"/>
    <p:sldId id="1065" r:id="rId10"/>
    <p:sldId id="265" r:id="rId11"/>
    <p:sldId id="308" r:id="rId12"/>
    <p:sldId id="324" r:id="rId13"/>
    <p:sldId id="262" r:id="rId14"/>
    <p:sldId id="1066" r:id="rId15"/>
    <p:sldId id="1067" r:id="rId16"/>
    <p:sldId id="264" r:id="rId17"/>
    <p:sldId id="286" r:id="rId18"/>
    <p:sldId id="287" r:id="rId19"/>
    <p:sldId id="290" r:id="rId20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>
      <p:cViewPr varScale="1">
        <p:scale>
          <a:sx n="138" d="100"/>
          <a:sy n="138" d="100"/>
        </p:scale>
        <p:origin x="75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EEA6-62AA-46CD-9B95-B3BAAA6AF66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4788-E858-4A9B-BB41-A291C4ABA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B84F9-F909-4316-8B96-48049E47C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03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43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757"/>
            <a:ext cx="4040188" cy="480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3170"/>
            <a:ext cx="4040188" cy="29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2757"/>
            <a:ext cx="4041775" cy="480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3170"/>
            <a:ext cx="4041775" cy="29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55CD-77FB-40CF-8F0B-DA728D306105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4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2C6C-C838-4056-ADC1-E04B56D33FC5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239-CC7A-4A6F-888C-AD7C6B78135D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040"/>
            <a:ext cx="3008313" cy="8726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042"/>
            <a:ext cx="5111750" cy="43952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7656"/>
            <a:ext cx="3008313" cy="3522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EE74-1A5B-4847-B83A-40235D361211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4896"/>
            <a:ext cx="5486400" cy="4255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148"/>
            <a:ext cx="5486400" cy="3089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30474"/>
            <a:ext cx="5486400" cy="604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845-138A-4641-867A-688508492D08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4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12BD-3E6F-4263-BDB3-BBC31603FDCE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73"/>
            <a:ext cx="2057400" cy="32949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73"/>
            <a:ext cx="6019800" cy="32949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C64F-2792-4ABA-9C5A-D4B95E9F961D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67734" y="4770316"/>
            <a:ext cx="560973" cy="296435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8" y="4876797"/>
            <a:ext cx="193402" cy="16849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972749"/>
            <a:ext cx="8839200" cy="4005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9282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 bwMode="auto">
          <a:xfrm>
            <a:off x="67734" y="4770316"/>
            <a:ext cx="560973" cy="296435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t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Lock2-whit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8" y="4876797"/>
            <a:ext cx="193402" cy="16849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2400" y="972749"/>
            <a:ext cx="8839200" cy="4005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5401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8667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799" y="0"/>
            <a:ext cx="2362200" cy="8667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007" y="0"/>
            <a:ext cx="3124199" cy="96011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0239" y="0"/>
            <a:ext cx="2316480" cy="960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8667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799" y="0"/>
            <a:ext cx="2362200" cy="8667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6858000" cy="51434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799" y="0"/>
            <a:ext cx="2362199" cy="51435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0463" y="3611879"/>
            <a:ext cx="3264408" cy="6827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1256" y="3989832"/>
            <a:ext cx="2782823" cy="6827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9088" y="4367782"/>
            <a:ext cx="3947160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"/>
            <a:ext cx="6248400" cy="74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8248"/>
            <a:ext cx="6400800" cy="13160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ADE6-4A18-4892-846C-6D67129C16E1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4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DDD-08EA-407B-A726-D63296B9D844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9257"/>
            <a:ext cx="7772400" cy="10228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726"/>
            <a:ext cx="7772400" cy="11265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3748-9DC6-436F-AE5B-2C958452FEF9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74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1225"/>
            <a:ext cx="4038600" cy="2548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225"/>
            <a:ext cx="4038600" cy="2548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8BF9-C1DB-4BFD-85DA-45DD6F3B6091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6858000" cy="8667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1799" y="0"/>
            <a:ext cx="2362200" cy="866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901" y="54051"/>
            <a:ext cx="5676391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2177" y="1585086"/>
            <a:ext cx="3729990" cy="251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9366" y="4814223"/>
            <a:ext cx="25971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8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633"/>
            <a:ext cx="8229600" cy="339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3150"/>
            <a:ext cx="21336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D237-EE79-480B-8444-4D0D9D77DD5B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3150"/>
            <a:ext cx="28956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3150"/>
            <a:ext cx="21336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9265-753A-4102-AD2A-ECBD63CB3D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/>
          <a:stretch/>
        </p:blipFill>
        <p:spPr bwMode="auto">
          <a:xfrm>
            <a:off x="2895601" y="0"/>
            <a:ext cx="6265223" cy="6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Z:\GRAPHICS\LOGOs\Bonitron_Logo-Wide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5368"/>
            <a:ext cx="2514600" cy="8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7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hyperlink" Target="https://www.youtube.com/watch?v=543rPcwyqis&amp;t=11s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s://www.youtube.com/watch?v=lzH7dbczeZ4&amp;t=5s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jp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bonitron.com" TargetMode="External"/><Relationship Id="rId11" Type="http://schemas.openxmlformats.org/officeDocument/2006/relationships/hyperlink" Target="https://bonitron.com/PDFs/Manuals/Product_Overview_update_web_05_07_2024_new1.pdf" TargetMode="External"/><Relationship Id="rId5" Type="http://schemas.openxmlformats.org/officeDocument/2006/relationships/hyperlink" Target="http://www.bonitron.com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hyperlink" Target="http://WWW.BONITRO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69695"/>
              <a:ext cx="9144000" cy="4273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1045463"/>
              <a:ext cx="6864096" cy="3895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0" y="4715255"/>
              <a:ext cx="5687568" cy="4297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56994" y="4759553"/>
            <a:ext cx="54292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Dedicated</a:t>
            </a:r>
            <a:r>
              <a:rPr sz="16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r>
              <a:rPr sz="16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6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1962!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26408" y="0"/>
            <a:ext cx="3106420" cy="960119"/>
            <a:chOff x="4026408" y="0"/>
            <a:chExt cx="3106420" cy="96011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6408" y="0"/>
              <a:ext cx="2225040" cy="9601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7944" y="0"/>
              <a:ext cx="1484376" cy="96011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4495">
              <a:lnSpc>
                <a:spcPct val="100000"/>
              </a:lnSpc>
              <a:spcBef>
                <a:spcPts val="100"/>
              </a:spcBef>
            </a:pPr>
            <a:r>
              <a:rPr dirty="0"/>
              <a:t>Bonitron,</a:t>
            </a:r>
            <a:r>
              <a:rPr spc="-80" dirty="0"/>
              <a:t> </a:t>
            </a:r>
            <a:r>
              <a:rPr spc="-20" dirty="0"/>
              <a:t>Inc.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57438" y="4866843"/>
            <a:ext cx="5378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A6A6A6"/>
                </a:solidFill>
                <a:latin typeface="Calibri"/>
                <a:cs typeface="Calibri"/>
              </a:rPr>
              <a:t>20130806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Capacitor Reforming Guidelines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458D7BB-C5F0-C74A-897E-AD5E99CA2DB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6698" y="1050246"/>
            <a:ext cx="314120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Method 1 : When the capacitor is stocked for less than two years. </a:t>
            </a: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Switch the power on the converter for the time indicated in Fig.1. </a:t>
            </a:r>
          </a:p>
          <a:p>
            <a:pPr algn="l" rtl="0">
              <a:lnSpc>
                <a:spcPts val="1650"/>
              </a:lnSpc>
            </a:pPr>
            <a:endParaRPr lang="en-US" kern="1200" dirty="0">
              <a:solidFill>
                <a:srgbClr val="1F497D"/>
              </a:solidFill>
              <a:latin typeface="Arial Narrow"/>
              <a:ea typeface="+mn-ea"/>
              <a:cs typeface="Arial Narrow"/>
            </a:endParaRPr>
          </a:p>
          <a:p>
            <a:pPr algn="l" rtl="0">
              <a:lnSpc>
                <a:spcPts val="1650"/>
              </a:lnSpc>
            </a:pPr>
            <a:endParaRPr lang="en-US" kern="1200" dirty="0">
              <a:solidFill>
                <a:srgbClr val="1F497D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60" y="1990159"/>
            <a:ext cx="2921794" cy="1466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7906" y="1050245"/>
            <a:ext cx="3141209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Method 2A : When a DC power supply is used for reforming the capacitor, the current needs to be limited 500 mA. </a:t>
            </a: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Wait for 5 </a:t>
            </a:r>
            <a:r>
              <a:rPr lang="en-US" sz="1200" kern="1200" dirty="0" err="1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mins</a:t>
            </a: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 till the capacitor discharges. </a:t>
            </a:r>
          </a:p>
          <a:p>
            <a:pPr algn="l" rtl="0">
              <a:lnSpc>
                <a:spcPts val="1650"/>
              </a:lnSpc>
            </a:pPr>
            <a:endParaRPr lang="en-US" sz="1200" kern="1200" dirty="0">
              <a:solidFill>
                <a:srgbClr val="1F497D"/>
              </a:solidFill>
              <a:latin typeface="Arial Narrow"/>
              <a:ea typeface="+mn-ea"/>
              <a:cs typeface="Arial Narrow"/>
            </a:endParaRP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Regulated DC power with active current limiting:</a:t>
            </a: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• Output current: 0.5…1 A DC, max. 500 mA during reforming</a:t>
            </a: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• Output voltage: adjustable 0…1000 V DC. An appropriate voltage during reforming is</a:t>
            </a:r>
          </a:p>
          <a:p>
            <a:pPr algn="l" rtl="0">
              <a:lnSpc>
                <a:spcPts val="1650"/>
              </a:lnSpc>
            </a:pP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1.35…1.45·Ux. </a:t>
            </a:r>
            <a:r>
              <a:rPr lang="en-US" sz="1200" kern="1200" dirty="0" err="1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Ux</a:t>
            </a:r>
            <a:r>
              <a:rPr lang="en-US" sz="120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 denotes the nominal AC voltage of the converter.</a:t>
            </a:r>
          </a:p>
          <a:p>
            <a:pPr algn="l" rtl="0">
              <a:lnSpc>
                <a:spcPts val="1650"/>
              </a:lnSpc>
            </a:pPr>
            <a:endParaRPr lang="en-US" kern="1200" dirty="0">
              <a:solidFill>
                <a:srgbClr val="1F497D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83" y="3456670"/>
            <a:ext cx="2565734" cy="1493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4664" y="3456669"/>
            <a:ext cx="3050041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650"/>
              </a:lnSpc>
            </a:pPr>
            <a:r>
              <a:rPr lang="en-US" sz="1050" kern="1200" dirty="0">
                <a:solidFill>
                  <a:srgbClr val="1F497D"/>
                </a:solidFill>
                <a:latin typeface="Arial Narrow"/>
                <a:ea typeface="+mn-ea"/>
                <a:cs typeface="Arial Narrow"/>
              </a:rPr>
              <a:t>Fig. 1. Capacitor forming time vs non-operational time in years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Reforming Curve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458D7BB-C5F0-C74A-897E-AD5E99CA2DB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0125"/>
            <a:ext cx="8153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24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Ultracapacitor</a:t>
            </a:r>
            <a:r>
              <a:rPr lang="en-US" dirty="0"/>
              <a:t>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1456"/>
            <a:ext cx="5956006" cy="3948114"/>
          </a:xfrm>
        </p:spPr>
        <p:txBody>
          <a:bodyPr>
            <a:normAutofit/>
          </a:bodyPr>
          <a:lstStyle/>
          <a:p>
            <a:r>
              <a:rPr lang="en-US" sz="2400" dirty="0"/>
              <a:t>Same aging problems apply to </a:t>
            </a:r>
            <a:r>
              <a:rPr lang="en-US" sz="2400" dirty="0" err="1"/>
              <a:t>ultracaps</a:t>
            </a:r>
            <a:endParaRPr lang="en-US" sz="2400" dirty="0"/>
          </a:p>
          <a:p>
            <a:pPr lvl="1"/>
            <a:r>
              <a:rPr lang="en-US" sz="2400" dirty="0"/>
              <a:t>Not in drives, typically used for energy storage banks</a:t>
            </a:r>
          </a:p>
          <a:p>
            <a:r>
              <a:rPr lang="en-US" sz="2400" dirty="0" err="1"/>
              <a:t>Ultracaps</a:t>
            </a:r>
            <a:r>
              <a:rPr lang="en-US" sz="2400" dirty="0"/>
              <a:t> don’t need reforming</a:t>
            </a:r>
          </a:p>
          <a:p>
            <a:r>
              <a:rPr lang="en-US" sz="2400" dirty="0"/>
              <a:t>M3628PUT Portable </a:t>
            </a:r>
            <a:r>
              <a:rPr lang="en-US" sz="2400" dirty="0" err="1"/>
              <a:t>Ultracapacitor</a:t>
            </a:r>
            <a:r>
              <a:rPr lang="en-US" sz="2400" dirty="0"/>
              <a:t> Tester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bonitron.com/Images/ProductImages/M3628PUT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9639"/>
            <a:ext cx="3333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6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604A-FF98-4D6B-980B-A3585531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VFD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D3686-1534-47AE-AB8C-8FFE3A99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41DC-657E-4128-9B3A-F1C6774B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446" y="1584239"/>
            <a:ext cx="613310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M3628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52697"/>
              </p:ext>
            </p:extLst>
          </p:nvPr>
        </p:nvGraphicFramePr>
        <p:xfrm>
          <a:off x="990600" y="1000549"/>
          <a:ext cx="6781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Measures</a:t>
                      </a:r>
                      <a:r>
                        <a:rPr lang="en-US" baseline="0" dirty="0"/>
                        <a:t> 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dirty="0"/>
                        <a:t>Measures</a:t>
                      </a:r>
                      <a:r>
                        <a:rPr lang="en-US" baseline="0" dirty="0"/>
                        <a:t> 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Automatic Forming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dirty="0"/>
                        <a:t>Max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 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1000VDC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 VDC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dirty="0"/>
                        <a:t>Max Output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1ADC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ADC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Max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0.3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 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dirty="0"/>
                        <a:t>Min Cycle</a:t>
                      </a:r>
                      <a:r>
                        <a:rPr lang="en-US" baseline="0" dirty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VDC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99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4139"/>
            <a:ext cx="8229600" cy="3048000"/>
          </a:xfrm>
        </p:spPr>
        <p:txBody>
          <a:bodyPr>
            <a:normAutofit/>
          </a:bodyPr>
          <a:lstStyle/>
          <a:p>
            <a:r>
              <a:rPr lang="en-US" sz="2000" dirty="0"/>
              <a:t>Capacitors and Ultracapacitors age and degrade.</a:t>
            </a:r>
          </a:p>
          <a:p>
            <a:r>
              <a:rPr lang="en-US" sz="2000" dirty="0"/>
              <a:t>M3628PCF can reform disused capacitors.</a:t>
            </a:r>
          </a:p>
          <a:p>
            <a:r>
              <a:rPr lang="en-US" sz="2000" dirty="0"/>
              <a:t>M3628ACT can reform and also measure capacitance 1000VDC -- good for 690Vac Drives.</a:t>
            </a:r>
          </a:p>
          <a:p>
            <a:r>
              <a:rPr lang="en-US" sz="2000" dirty="0"/>
              <a:t>M3628PUT </a:t>
            </a:r>
            <a:r>
              <a:rPr lang="en-US" sz="2000" u="sng" dirty="0"/>
              <a:t>Ultra-Caps only</a:t>
            </a:r>
            <a:r>
              <a:rPr lang="en-US" sz="2000" dirty="0"/>
              <a:t> can measure capacitance and ESR.</a:t>
            </a:r>
          </a:p>
          <a:p>
            <a:pPr lvl="1"/>
            <a:r>
              <a:rPr lang="en-US" sz="2000" dirty="0"/>
              <a:t>Can also reform, but not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4B52B-162E-4B2A-B5AE-1C7EC5D8A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4926"/>
            <a:ext cx="2994600" cy="232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302A5-CF47-4D82-AD92-B5606D5F6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" y="3322635"/>
            <a:ext cx="1447805" cy="1447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77D3E-B3E5-416B-B0D4-402E9F5DF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49" y="3044687"/>
            <a:ext cx="1310702" cy="17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584" y="0"/>
            <a:ext cx="4864608" cy="960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925">
              <a:lnSpc>
                <a:spcPct val="100000"/>
              </a:lnSpc>
              <a:spcBef>
                <a:spcPts val="100"/>
              </a:spcBef>
            </a:pPr>
            <a:r>
              <a:rPr dirty="0"/>
              <a:t>Maintenance</a:t>
            </a:r>
            <a:r>
              <a:rPr spc="-95" dirty="0"/>
              <a:t> </a:t>
            </a:r>
            <a:r>
              <a:rPr spc="-10" dirty="0"/>
              <a:t>Solutions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62855" y="1100327"/>
            <a:ext cx="4366260" cy="783590"/>
            <a:chOff x="4562855" y="1100327"/>
            <a:chExt cx="4366260" cy="783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2855" y="1309063"/>
              <a:ext cx="4366259" cy="574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687" y="1100327"/>
              <a:ext cx="3133343" cy="4815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97882" y="1187322"/>
            <a:ext cx="2735580" cy="58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Battery Testers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sz="1300" dirty="0">
                <a:latin typeface="Calibri"/>
                <a:cs typeface="Calibri"/>
              </a:rPr>
              <a:t>Rapidly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tests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M3528B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Battery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Modules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62855" y="1917191"/>
            <a:ext cx="4366260" cy="781050"/>
            <a:chOff x="4562855" y="1917191"/>
            <a:chExt cx="4366260" cy="781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2855" y="2122879"/>
              <a:ext cx="4366259" cy="5747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2687" y="1917191"/>
              <a:ext cx="3133343" cy="4785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897882" y="2002662"/>
            <a:ext cx="2879725" cy="58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Capacitor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Dischargers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sz="1300" dirty="0">
                <a:latin typeface="Calibri"/>
                <a:cs typeface="Calibri"/>
              </a:rPr>
              <a:t>Depletes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energy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stored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ultracapacitors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62855" y="2731007"/>
            <a:ext cx="4366260" cy="988060"/>
            <a:chOff x="4562855" y="2731007"/>
            <a:chExt cx="4366260" cy="9880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2855" y="2939715"/>
              <a:ext cx="4366259" cy="7790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2687" y="2731007"/>
              <a:ext cx="3133343" cy="47853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897882" y="2818002"/>
            <a:ext cx="1718945" cy="795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Capacitor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Formers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sz="1300" dirty="0">
                <a:latin typeface="Calibri"/>
                <a:cs typeface="Calibri"/>
              </a:rPr>
              <a:t>Form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capacitors</a:t>
            </a:r>
            <a:endParaRPr sz="1300" dirty="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100"/>
              </a:spcBef>
              <a:buChar char="•"/>
              <a:tabLst>
                <a:tab pos="128905" algn="l"/>
              </a:tabLst>
            </a:pPr>
            <a:r>
              <a:rPr sz="1300" spc="-10" dirty="0">
                <a:latin typeface="Calibri"/>
                <a:cs typeface="Calibri"/>
              </a:rPr>
              <a:t>Benchtop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power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supply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62855" y="3749039"/>
            <a:ext cx="4366260" cy="969644"/>
            <a:chOff x="4562855" y="3749039"/>
            <a:chExt cx="4366260" cy="969644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2855" y="3957745"/>
              <a:ext cx="4366259" cy="760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687" y="3749039"/>
              <a:ext cx="3133343" cy="48158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897882" y="3838143"/>
            <a:ext cx="3456940" cy="76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Capacitor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Testers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  <a:p>
            <a:pPr marL="128270" indent="-116205">
              <a:lnSpc>
                <a:spcPts val="1500"/>
              </a:lnSpc>
              <a:buChar char="•"/>
              <a:tabLst>
                <a:tab pos="128905" algn="l"/>
              </a:tabLst>
            </a:pPr>
            <a:r>
              <a:rPr sz="1300" spc="-10" dirty="0">
                <a:latin typeface="Calibri"/>
                <a:cs typeface="Calibri"/>
              </a:rPr>
              <a:t>Measure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capacitance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ESR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determine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when</a:t>
            </a:r>
            <a:endParaRPr sz="1300" dirty="0">
              <a:latin typeface="Calibri"/>
              <a:cs typeface="Calibri"/>
            </a:endParaRPr>
          </a:p>
          <a:p>
            <a:pPr marL="128270">
              <a:lnSpc>
                <a:spcPts val="1500"/>
              </a:lnSpc>
            </a:pPr>
            <a:r>
              <a:rPr sz="1300" dirty="0">
                <a:latin typeface="Calibri"/>
                <a:cs typeface="Calibri"/>
              </a:rPr>
              <a:t>end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life is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reached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38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AD95B8-461E-CC86-BFEF-B0127D53F4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20" y="1584063"/>
            <a:ext cx="1963932" cy="2223259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CAEFA341-E19E-D933-0E71-B7F0555A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6601">
            <a:off x="695549" y="1266273"/>
            <a:ext cx="1226183" cy="2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C7D78DC2-564F-7E88-A1B7-B2B2AEC0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230" y="954659"/>
            <a:ext cx="1104356" cy="7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B0A42D-5F0F-58AA-3D2E-2EA3AB5E33AB}"/>
              </a:ext>
            </a:extLst>
          </p:cNvPr>
          <p:cNvSpPr txBox="1"/>
          <p:nvPr/>
        </p:nvSpPr>
        <p:spPr>
          <a:xfrm>
            <a:off x="23002" y="4170144"/>
            <a:ext cx="37869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hlinkClick r:id="rId11"/>
              </a:rPr>
              <a:t>https://www.youtube.com/watch?v=lzH7dbczeZ4&amp;t=5s</a:t>
            </a:r>
            <a:r>
              <a:rPr lang="en-US" sz="1050" b="1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F7967-BAB7-8136-C243-A3D5EE00ED0D}"/>
              </a:ext>
            </a:extLst>
          </p:cNvPr>
          <p:cNvSpPr txBox="1"/>
          <p:nvPr/>
        </p:nvSpPr>
        <p:spPr>
          <a:xfrm>
            <a:off x="21920" y="4583553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hlinkClick r:id="rId12"/>
              </a:rPr>
              <a:t>https://www.youtube.com/watch?v=543rPcwyqis&amp;t=11s</a:t>
            </a:r>
            <a:r>
              <a:rPr lang="en-US" sz="1050" b="1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640585-0FA2-E01B-7C38-7FDB69DE2477}"/>
              </a:ext>
            </a:extLst>
          </p:cNvPr>
          <p:cNvSpPr txBox="1"/>
          <p:nvPr/>
        </p:nvSpPr>
        <p:spPr>
          <a:xfrm>
            <a:off x="21920" y="4043186"/>
            <a:ext cx="1527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PCF Operation Video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74FF76-8396-86A7-5C30-6AC412D88CF8}"/>
              </a:ext>
            </a:extLst>
          </p:cNvPr>
          <p:cNvSpPr txBox="1"/>
          <p:nvPr/>
        </p:nvSpPr>
        <p:spPr>
          <a:xfrm>
            <a:off x="21920" y="4456595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/>
              <a:t>ACF Operation Video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6901" y="54051"/>
            <a:ext cx="56763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0" algn="ct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For More Information…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335279" y="926591"/>
            <a:ext cx="3855720" cy="4083847"/>
            <a:chOff x="335279" y="926591"/>
            <a:chExt cx="3855720" cy="4083847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926591"/>
              <a:ext cx="3715512" cy="2273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1018505"/>
              <a:ext cx="3657599" cy="20502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08" y="3632836"/>
              <a:ext cx="3666791" cy="137760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45642" y="3847630"/>
            <a:ext cx="2383155" cy="10836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Calibri"/>
                <a:cs typeface="Calibri"/>
              </a:rPr>
              <a:t>615-</a:t>
            </a:r>
            <a:r>
              <a:rPr sz="1600" spc="-10" dirty="0">
                <a:latin typeface="Calibri"/>
                <a:cs typeface="Calibri"/>
              </a:rPr>
              <a:t>244-</a:t>
            </a:r>
            <a:r>
              <a:rPr sz="1600" spc="-20" dirty="0">
                <a:latin typeface="Calibri"/>
                <a:cs typeface="Calibri"/>
              </a:rPr>
              <a:t>2825</a:t>
            </a:r>
            <a:endParaRPr lang="en-US" sz="16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lang="en-US" sz="1600" spc="-20" dirty="0">
                <a:latin typeface="Calibri"/>
                <a:cs typeface="Calibri"/>
              </a:rPr>
              <a:t>Visit The Web site </a:t>
            </a:r>
            <a:r>
              <a:rPr lang="en-US" sz="1600" spc="-20" dirty="0">
                <a:latin typeface="Calibri"/>
                <a:cs typeface="Calibri"/>
                <a:hlinkClick r:id="rId5"/>
              </a:rPr>
              <a:t>www.Bonitron.com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  <a:hlinkClick r:id="rId6"/>
              </a:rPr>
              <a:t>info@bonitron.com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5890" y="3213643"/>
            <a:ext cx="2179320" cy="7193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38795" y="3399317"/>
            <a:ext cx="123761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Questions?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16827" y="880832"/>
            <a:ext cx="4044695" cy="3000790"/>
            <a:chOff x="3962400" y="1252727"/>
            <a:chExt cx="4044695" cy="3523488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400" y="1252727"/>
              <a:ext cx="3523488" cy="3523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279" y="1496127"/>
              <a:ext cx="2337816" cy="698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279" y="2136647"/>
              <a:ext cx="2337816" cy="6657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279" y="2802550"/>
              <a:ext cx="2337816" cy="6065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280677" y="1218874"/>
            <a:ext cx="1920241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Training Videos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spc="-20" dirty="0">
                <a:latin typeface="Calibri"/>
                <a:cs typeface="Calibri"/>
              </a:rPr>
              <a:t>Manuals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en-US" sz="1800" spc="-20" dirty="0">
                <a:latin typeface="Calibri"/>
                <a:cs typeface="Calibri"/>
              </a:rPr>
              <a:t>Brochures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23706" y="2667396"/>
            <a:ext cx="2337816" cy="60655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305891" y="2796826"/>
            <a:ext cx="2016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Calibri"/>
                <a:cs typeface="Calibri"/>
              </a:rPr>
              <a:t>Unit Specifications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5997" y="3259062"/>
            <a:ext cx="2414016" cy="60655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280677" y="3383914"/>
            <a:ext cx="2016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Calibri"/>
                <a:cs typeface="Calibri"/>
              </a:rPr>
              <a:t>Contact Info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38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F8C22-0284-FC80-E797-F77194E374B0}"/>
              </a:ext>
            </a:extLst>
          </p:cNvPr>
          <p:cNvSpPr txBox="1"/>
          <p:nvPr/>
        </p:nvSpPr>
        <p:spPr>
          <a:xfrm>
            <a:off x="4752053" y="4249531"/>
            <a:ext cx="31943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5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1"/>
              </a:rPr>
              <a:t>https://bonitron.com/PDFs/Manuals/Product_Overview_update_web_05_07_2024_new1.pdf</a:t>
            </a:r>
            <a:endParaRPr lang="en-US" sz="105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77F5B-2AC2-DE3E-1E4D-01DB478959A9}"/>
              </a:ext>
            </a:extLst>
          </p:cNvPr>
          <p:cNvSpPr txBox="1"/>
          <p:nvPr/>
        </p:nvSpPr>
        <p:spPr>
          <a:xfrm>
            <a:off x="4752053" y="393949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Product Overview</a:t>
            </a:r>
          </a:p>
        </p:txBody>
      </p:sp>
      <p:pic>
        <p:nvPicPr>
          <p:cNvPr id="25" name="Picture 24" descr="A book and a book on a black background&#10;&#10;Description automatically generated">
            <a:extLst>
              <a:ext uri="{FF2B5EF4-FFF2-40B4-BE49-F238E27FC236}">
                <a16:creationId xmlns:a16="http://schemas.microsoft.com/office/drawing/2014/main" id="{C787D640-AC10-F7BC-7BCB-68BE0C5C73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21" y="3597695"/>
            <a:ext cx="1377602" cy="13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9682" y="3681171"/>
            <a:ext cx="3563620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347345" algn="ctr">
              <a:lnSpc>
                <a:spcPct val="1034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Dedicated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Designing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0888" y="1051178"/>
            <a:ext cx="5651500" cy="2548255"/>
            <a:chOff x="1770888" y="1051178"/>
            <a:chExt cx="5651500" cy="2548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3712" y="1051178"/>
              <a:ext cx="2545588" cy="2547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0888" y="1539239"/>
              <a:ext cx="5650992" cy="18379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76094" y="1764944"/>
            <a:ext cx="45929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spc="-10" dirty="0">
                <a:solidFill>
                  <a:srgbClr val="004EAC"/>
                </a:solidFill>
                <a:latin typeface="Times New Roman"/>
                <a:cs typeface="Times New Roman"/>
              </a:rPr>
              <a:t>BONITRON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5288" y="469391"/>
            <a:ext cx="5453380" cy="226060"/>
            <a:chOff x="2685288" y="469391"/>
            <a:chExt cx="5453380" cy="2260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5288" y="469391"/>
              <a:ext cx="2831591" cy="2255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2432" y="469391"/>
              <a:ext cx="356615" cy="225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469391"/>
              <a:ext cx="633983" cy="2255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0672" y="469391"/>
              <a:ext cx="356616" cy="2255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0776" y="469391"/>
              <a:ext cx="633983" cy="2255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8247" y="469391"/>
              <a:ext cx="356616" cy="2255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8352" y="469391"/>
              <a:ext cx="749807" cy="2255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15589" y="235458"/>
            <a:ext cx="225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WWW.BONITRON.COM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3622" y="235458"/>
            <a:ext cx="9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4644" y="235458"/>
            <a:ext cx="1324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615-244-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2825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3107" y="971549"/>
            <a:ext cx="5240892" cy="389371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955" y="1057592"/>
            <a:ext cx="3522345" cy="3638550"/>
            <a:chOff x="52955" y="1057592"/>
            <a:chExt cx="3522345" cy="3638550"/>
          </a:xfrm>
        </p:grpSpPr>
        <p:sp>
          <p:nvSpPr>
            <p:cNvPr id="4" name="object 4"/>
            <p:cNvSpPr/>
            <p:nvPr/>
          </p:nvSpPr>
          <p:spPr>
            <a:xfrm>
              <a:off x="57717" y="1062354"/>
              <a:ext cx="767080" cy="3629025"/>
            </a:xfrm>
            <a:custGeom>
              <a:avLst/>
              <a:gdLst/>
              <a:ahLst/>
              <a:cxnLst/>
              <a:rect l="l" t="t" r="r" b="b"/>
              <a:pathLst>
                <a:path w="767080" h="3629025">
                  <a:moveTo>
                    <a:pt x="15275" y="0"/>
                  </a:moveTo>
                  <a:lnTo>
                    <a:pt x="49045" y="34395"/>
                  </a:lnTo>
                  <a:lnTo>
                    <a:pt x="82039" y="69261"/>
                  </a:lnTo>
                  <a:lnTo>
                    <a:pt x="114256" y="104589"/>
                  </a:lnTo>
                  <a:lnTo>
                    <a:pt x="145697" y="140365"/>
                  </a:lnTo>
                  <a:lnTo>
                    <a:pt x="176362" y="176581"/>
                  </a:lnTo>
                  <a:lnTo>
                    <a:pt x="206250" y="213224"/>
                  </a:lnTo>
                  <a:lnTo>
                    <a:pt x="235362" y="250283"/>
                  </a:lnTo>
                  <a:lnTo>
                    <a:pt x="263698" y="287749"/>
                  </a:lnTo>
                  <a:lnTo>
                    <a:pt x="291258" y="325609"/>
                  </a:lnTo>
                  <a:lnTo>
                    <a:pt x="318041" y="363852"/>
                  </a:lnTo>
                  <a:lnTo>
                    <a:pt x="344047" y="402469"/>
                  </a:lnTo>
                  <a:lnTo>
                    <a:pt x="369278" y="441447"/>
                  </a:lnTo>
                  <a:lnTo>
                    <a:pt x="393732" y="480777"/>
                  </a:lnTo>
                  <a:lnTo>
                    <a:pt x="417410" y="520446"/>
                  </a:lnTo>
                  <a:lnTo>
                    <a:pt x="440311" y="560444"/>
                  </a:lnTo>
                  <a:lnTo>
                    <a:pt x="462436" y="600760"/>
                  </a:lnTo>
                  <a:lnTo>
                    <a:pt x="483785" y="641384"/>
                  </a:lnTo>
                  <a:lnTo>
                    <a:pt x="504358" y="682303"/>
                  </a:lnTo>
                  <a:lnTo>
                    <a:pt x="524154" y="723507"/>
                  </a:lnTo>
                  <a:lnTo>
                    <a:pt x="543174" y="764986"/>
                  </a:lnTo>
                  <a:lnTo>
                    <a:pt x="561418" y="806727"/>
                  </a:lnTo>
                  <a:lnTo>
                    <a:pt x="578885" y="848721"/>
                  </a:lnTo>
                  <a:lnTo>
                    <a:pt x="595576" y="890956"/>
                  </a:lnTo>
                  <a:lnTo>
                    <a:pt x="611490" y="933422"/>
                  </a:lnTo>
                  <a:lnTo>
                    <a:pt x="626629" y="976106"/>
                  </a:lnTo>
                  <a:lnTo>
                    <a:pt x="640991" y="1018999"/>
                  </a:lnTo>
                  <a:lnTo>
                    <a:pt x="654576" y="1062090"/>
                  </a:lnTo>
                  <a:lnTo>
                    <a:pt x="667385" y="1105366"/>
                  </a:lnTo>
                  <a:lnTo>
                    <a:pt x="679418" y="1148819"/>
                  </a:lnTo>
                  <a:lnTo>
                    <a:pt x="690675" y="1192435"/>
                  </a:lnTo>
                  <a:lnTo>
                    <a:pt x="701155" y="1236205"/>
                  </a:lnTo>
                  <a:lnTo>
                    <a:pt x="710860" y="1280118"/>
                  </a:lnTo>
                  <a:lnTo>
                    <a:pt x="719787" y="1324163"/>
                  </a:lnTo>
                  <a:lnTo>
                    <a:pt x="727939" y="1368328"/>
                  </a:lnTo>
                  <a:lnTo>
                    <a:pt x="735314" y="1412602"/>
                  </a:lnTo>
                  <a:lnTo>
                    <a:pt x="741912" y="1456975"/>
                  </a:lnTo>
                  <a:lnTo>
                    <a:pt x="747735" y="1501436"/>
                  </a:lnTo>
                  <a:lnTo>
                    <a:pt x="752781" y="1545974"/>
                  </a:lnTo>
                  <a:lnTo>
                    <a:pt x="757051" y="1590578"/>
                  </a:lnTo>
                  <a:lnTo>
                    <a:pt x="760544" y="1635236"/>
                  </a:lnTo>
                  <a:lnTo>
                    <a:pt x="763261" y="1679939"/>
                  </a:lnTo>
                  <a:lnTo>
                    <a:pt x="765202" y="1724674"/>
                  </a:lnTo>
                  <a:lnTo>
                    <a:pt x="766367" y="1769431"/>
                  </a:lnTo>
                  <a:lnTo>
                    <a:pt x="766755" y="1814199"/>
                  </a:lnTo>
                  <a:lnTo>
                    <a:pt x="766367" y="1858967"/>
                  </a:lnTo>
                  <a:lnTo>
                    <a:pt x="765202" y="1903725"/>
                  </a:lnTo>
                  <a:lnTo>
                    <a:pt x="763261" y="1948460"/>
                  </a:lnTo>
                  <a:lnTo>
                    <a:pt x="760544" y="1993162"/>
                  </a:lnTo>
                  <a:lnTo>
                    <a:pt x="757051" y="2037821"/>
                  </a:lnTo>
                  <a:lnTo>
                    <a:pt x="752781" y="2082425"/>
                  </a:lnTo>
                  <a:lnTo>
                    <a:pt x="747735" y="2126963"/>
                  </a:lnTo>
                  <a:lnTo>
                    <a:pt x="741912" y="2171424"/>
                  </a:lnTo>
                  <a:lnTo>
                    <a:pt x="735314" y="2215798"/>
                  </a:lnTo>
                  <a:lnTo>
                    <a:pt x="727939" y="2260072"/>
                  </a:lnTo>
                  <a:lnTo>
                    <a:pt x="719787" y="2304238"/>
                  </a:lnTo>
                  <a:lnTo>
                    <a:pt x="710860" y="2348282"/>
                  </a:lnTo>
                  <a:lnTo>
                    <a:pt x="701155" y="2392196"/>
                  </a:lnTo>
                  <a:lnTo>
                    <a:pt x="690675" y="2435966"/>
                  </a:lnTo>
                  <a:lnTo>
                    <a:pt x="679418" y="2479583"/>
                  </a:lnTo>
                  <a:lnTo>
                    <a:pt x="667385" y="2523036"/>
                  </a:lnTo>
                  <a:lnTo>
                    <a:pt x="654576" y="2566313"/>
                  </a:lnTo>
                  <a:lnTo>
                    <a:pt x="640991" y="2609404"/>
                  </a:lnTo>
                  <a:lnTo>
                    <a:pt x="626629" y="2652298"/>
                  </a:lnTo>
                  <a:lnTo>
                    <a:pt x="611490" y="2694983"/>
                  </a:lnTo>
                  <a:lnTo>
                    <a:pt x="595576" y="2737449"/>
                  </a:lnTo>
                  <a:lnTo>
                    <a:pt x="578885" y="2779684"/>
                  </a:lnTo>
                  <a:lnTo>
                    <a:pt x="561418" y="2821679"/>
                  </a:lnTo>
                  <a:lnTo>
                    <a:pt x="543174" y="2863421"/>
                  </a:lnTo>
                  <a:lnTo>
                    <a:pt x="524154" y="2904900"/>
                  </a:lnTo>
                  <a:lnTo>
                    <a:pt x="504358" y="2946106"/>
                  </a:lnTo>
                  <a:lnTo>
                    <a:pt x="483785" y="2987026"/>
                  </a:lnTo>
                  <a:lnTo>
                    <a:pt x="462436" y="3027650"/>
                  </a:lnTo>
                  <a:lnTo>
                    <a:pt x="440311" y="3067967"/>
                  </a:lnTo>
                  <a:lnTo>
                    <a:pt x="417410" y="3107966"/>
                  </a:lnTo>
                  <a:lnTo>
                    <a:pt x="393732" y="3147636"/>
                  </a:lnTo>
                  <a:lnTo>
                    <a:pt x="369278" y="3186966"/>
                  </a:lnTo>
                  <a:lnTo>
                    <a:pt x="344047" y="3225946"/>
                  </a:lnTo>
                  <a:lnTo>
                    <a:pt x="318041" y="3264563"/>
                  </a:lnTo>
                  <a:lnTo>
                    <a:pt x="291258" y="3302808"/>
                  </a:lnTo>
                  <a:lnTo>
                    <a:pt x="263698" y="3340669"/>
                  </a:lnTo>
                  <a:lnTo>
                    <a:pt x="235362" y="3378136"/>
                  </a:lnTo>
                  <a:lnTo>
                    <a:pt x="206250" y="3415196"/>
                  </a:lnTo>
                  <a:lnTo>
                    <a:pt x="176362" y="3451840"/>
                  </a:lnTo>
                  <a:lnTo>
                    <a:pt x="145697" y="3488057"/>
                  </a:lnTo>
                  <a:lnTo>
                    <a:pt x="114256" y="3523835"/>
                  </a:lnTo>
                  <a:lnTo>
                    <a:pt x="82039" y="3559163"/>
                  </a:lnTo>
                  <a:lnTo>
                    <a:pt x="49045" y="3594031"/>
                  </a:lnTo>
                  <a:lnTo>
                    <a:pt x="15275" y="3628428"/>
                  </a:lnTo>
                  <a:lnTo>
                    <a:pt x="0" y="3613162"/>
                  </a:lnTo>
                  <a:lnTo>
                    <a:pt x="33866" y="3578660"/>
                  </a:lnTo>
                  <a:lnTo>
                    <a:pt x="66944" y="3543679"/>
                  </a:lnTo>
                  <a:lnTo>
                    <a:pt x="99235" y="3508231"/>
                  </a:lnTo>
                  <a:lnTo>
                    <a:pt x="130738" y="3472328"/>
                  </a:lnTo>
                  <a:lnTo>
                    <a:pt x="161454" y="3435981"/>
                  </a:lnTo>
                  <a:lnTo>
                    <a:pt x="191382" y="3399200"/>
                  </a:lnTo>
                  <a:lnTo>
                    <a:pt x="220523" y="3361997"/>
                  </a:lnTo>
                  <a:lnTo>
                    <a:pt x="248876" y="3324384"/>
                  </a:lnTo>
                  <a:lnTo>
                    <a:pt x="276442" y="3286372"/>
                  </a:lnTo>
                  <a:lnTo>
                    <a:pt x="303219" y="3247971"/>
                  </a:lnTo>
                  <a:lnTo>
                    <a:pt x="329210" y="3209194"/>
                  </a:lnTo>
                  <a:lnTo>
                    <a:pt x="354412" y="3170050"/>
                  </a:lnTo>
                  <a:lnTo>
                    <a:pt x="378828" y="3130553"/>
                  </a:lnTo>
                  <a:lnTo>
                    <a:pt x="402455" y="3090712"/>
                  </a:lnTo>
                  <a:lnTo>
                    <a:pt x="425295" y="3050540"/>
                  </a:lnTo>
                  <a:lnTo>
                    <a:pt x="447347" y="3010047"/>
                  </a:lnTo>
                  <a:lnTo>
                    <a:pt x="468612" y="2969244"/>
                  </a:lnTo>
                  <a:lnTo>
                    <a:pt x="489089" y="2928144"/>
                  </a:lnTo>
                  <a:lnTo>
                    <a:pt x="508779" y="2886756"/>
                  </a:lnTo>
                  <a:lnTo>
                    <a:pt x="527681" y="2845093"/>
                  </a:lnTo>
                  <a:lnTo>
                    <a:pt x="545795" y="2803166"/>
                  </a:lnTo>
                  <a:lnTo>
                    <a:pt x="563122" y="2760985"/>
                  </a:lnTo>
                  <a:lnTo>
                    <a:pt x="579661" y="2718563"/>
                  </a:lnTo>
                  <a:lnTo>
                    <a:pt x="595413" y="2675910"/>
                  </a:lnTo>
                  <a:lnTo>
                    <a:pt x="610377" y="2633038"/>
                  </a:lnTo>
                  <a:lnTo>
                    <a:pt x="624554" y="2589957"/>
                  </a:lnTo>
                  <a:lnTo>
                    <a:pt x="637943" y="2546680"/>
                  </a:lnTo>
                  <a:lnTo>
                    <a:pt x="650544" y="2503217"/>
                  </a:lnTo>
                  <a:lnTo>
                    <a:pt x="662358" y="2459579"/>
                  </a:lnTo>
                  <a:lnTo>
                    <a:pt x="673384" y="2415779"/>
                  </a:lnTo>
                  <a:lnTo>
                    <a:pt x="683623" y="2371827"/>
                  </a:lnTo>
                  <a:lnTo>
                    <a:pt x="693074" y="2327734"/>
                  </a:lnTo>
                  <a:lnTo>
                    <a:pt x="701737" y="2283511"/>
                  </a:lnTo>
                  <a:lnTo>
                    <a:pt x="709613" y="2239171"/>
                  </a:lnTo>
                  <a:lnTo>
                    <a:pt x="716701" y="2194723"/>
                  </a:lnTo>
                  <a:lnTo>
                    <a:pt x="723002" y="2150180"/>
                  </a:lnTo>
                  <a:lnTo>
                    <a:pt x="728515" y="2105553"/>
                  </a:lnTo>
                  <a:lnTo>
                    <a:pt x="733240" y="2060853"/>
                  </a:lnTo>
                  <a:lnTo>
                    <a:pt x="737178" y="2016090"/>
                  </a:lnTo>
                  <a:lnTo>
                    <a:pt x="740329" y="1971278"/>
                  </a:lnTo>
                  <a:lnTo>
                    <a:pt x="742691" y="1926425"/>
                  </a:lnTo>
                  <a:lnTo>
                    <a:pt x="744267" y="1881545"/>
                  </a:lnTo>
                  <a:lnTo>
                    <a:pt x="745054" y="1836648"/>
                  </a:lnTo>
                  <a:lnTo>
                    <a:pt x="745054" y="1791745"/>
                  </a:lnTo>
                  <a:lnTo>
                    <a:pt x="744267" y="1746847"/>
                  </a:lnTo>
                  <a:lnTo>
                    <a:pt x="742691" y="1701967"/>
                  </a:lnTo>
                  <a:lnTo>
                    <a:pt x="740329" y="1657115"/>
                  </a:lnTo>
                  <a:lnTo>
                    <a:pt x="737178" y="1612302"/>
                  </a:lnTo>
                  <a:lnTo>
                    <a:pt x="733240" y="1567540"/>
                  </a:lnTo>
                  <a:lnTo>
                    <a:pt x="728515" y="1522839"/>
                  </a:lnTo>
                  <a:lnTo>
                    <a:pt x="723002" y="1478212"/>
                  </a:lnTo>
                  <a:lnTo>
                    <a:pt x="716701" y="1433669"/>
                  </a:lnTo>
                  <a:lnTo>
                    <a:pt x="709613" y="1389222"/>
                  </a:lnTo>
                  <a:lnTo>
                    <a:pt x="701737" y="1344882"/>
                  </a:lnTo>
                  <a:lnTo>
                    <a:pt x="693074" y="1300659"/>
                  </a:lnTo>
                  <a:lnTo>
                    <a:pt x="683623" y="1256566"/>
                  </a:lnTo>
                  <a:lnTo>
                    <a:pt x="673384" y="1212614"/>
                  </a:lnTo>
                  <a:lnTo>
                    <a:pt x="662358" y="1168814"/>
                  </a:lnTo>
                  <a:lnTo>
                    <a:pt x="650544" y="1125177"/>
                  </a:lnTo>
                  <a:lnTo>
                    <a:pt x="637943" y="1081714"/>
                  </a:lnTo>
                  <a:lnTo>
                    <a:pt x="624554" y="1038437"/>
                  </a:lnTo>
                  <a:lnTo>
                    <a:pt x="610377" y="995356"/>
                  </a:lnTo>
                  <a:lnTo>
                    <a:pt x="595413" y="952484"/>
                  </a:lnTo>
                  <a:lnTo>
                    <a:pt x="579661" y="909831"/>
                  </a:lnTo>
                  <a:lnTo>
                    <a:pt x="563122" y="867409"/>
                  </a:lnTo>
                  <a:lnTo>
                    <a:pt x="545795" y="825229"/>
                  </a:lnTo>
                  <a:lnTo>
                    <a:pt x="527681" y="783302"/>
                  </a:lnTo>
                  <a:lnTo>
                    <a:pt x="508779" y="741639"/>
                  </a:lnTo>
                  <a:lnTo>
                    <a:pt x="489089" y="700252"/>
                  </a:lnTo>
                  <a:lnTo>
                    <a:pt x="468612" y="659151"/>
                  </a:lnTo>
                  <a:lnTo>
                    <a:pt x="447347" y="618349"/>
                  </a:lnTo>
                  <a:lnTo>
                    <a:pt x="425295" y="577856"/>
                  </a:lnTo>
                  <a:lnTo>
                    <a:pt x="402455" y="537684"/>
                  </a:lnTo>
                  <a:lnTo>
                    <a:pt x="378828" y="497844"/>
                  </a:lnTo>
                  <a:lnTo>
                    <a:pt x="354412" y="458347"/>
                  </a:lnTo>
                  <a:lnTo>
                    <a:pt x="329210" y="419204"/>
                  </a:lnTo>
                  <a:lnTo>
                    <a:pt x="303219" y="380427"/>
                  </a:lnTo>
                  <a:lnTo>
                    <a:pt x="276442" y="342026"/>
                  </a:lnTo>
                  <a:lnTo>
                    <a:pt x="248876" y="304014"/>
                  </a:lnTo>
                  <a:lnTo>
                    <a:pt x="220523" y="266401"/>
                  </a:lnTo>
                  <a:lnTo>
                    <a:pt x="191382" y="229199"/>
                  </a:lnTo>
                  <a:lnTo>
                    <a:pt x="161454" y="192419"/>
                  </a:lnTo>
                  <a:lnTo>
                    <a:pt x="130738" y="156072"/>
                  </a:lnTo>
                  <a:lnTo>
                    <a:pt x="99235" y="120169"/>
                  </a:lnTo>
                  <a:lnTo>
                    <a:pt x="66944" y="84722"/>
                  </a:lnTo>
                  <a:lnTo>
                    <a:pt x="33866" y="49742"/>
                  </a:lnTo>
                  <a:lnTo>
                    <a:pt x="0" y="15240"/>
                  </a:lnTo>
                  <a:lnTo>
                    <a:pt x="15275" y="0"/>
                  </a:lnTo>
                  <a:close/>
                </a:path>
              </a:pathLst>
            </a:custGeom>
            <a:ln w="9525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6" y="1240535"/>
              <a:ext cx="3188208" cy="679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52" y="1386839"/>
              <a:ext cx="871728" cy="414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26" y="1264513"/>
              <a:ext cx="3098292" cy="5861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4631" y="1437513"/>
            <a:ext cx="588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Est.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1962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838" y="1186370"/>
            <a:ext cx="3514725" cy="1612265"/>
            <a:chOff x="60838" y="1186370"/>
            <a:chExt cx="3514725" cy="1612265"/>
          </a:xfrm>
        </p:grpSpPr>
        <p:sp>
          <p:nvSpPr>
            <p:cNvPr id="10" name="object 10"/>
            <p:cNvSpPr/>
            <p:nvPr/>
          </p:nvSpPr>
          <p:spPr>
            <a:xfrm>
              <a:off x="65600" y="1191132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366326" y="0"/>
                  </a:moveTo>
                  <a:lnTo>
                    <a:pt x="320376" y="2855"/>
                  </a:lnTo>
                  <a:lnTo>
                    <a:pt x="276129" y="11192"/>
                  </a:lnTo>
                  <a:lnTo>
                    <a:pt x="233928" y="24667"/>
                  </a:lnTo>
                  <a:lnTo>
                    <a:pt x="194116" y="42937"/>
                  </a:lnTo>
                  <a:lnTo>
                    <a:pt x="157038" y="65657"/>
                  </a:lnTo>
                  <a:lnTo>
                    <a:pt x="123036" y="92484"/>
                  </a:lnTo>
                  <a:lnTo>
                    <a:pt x="92454" y="123074"/>
                  </a:lnTo>
                  <a:lnTo>
                    <a:pt x="65634" y="157084"/>
                  </a:lnTo>
                  <a:lnTo>
                    <a:pt x="42921" y="194170"/>
                  </a:lnTo>
                  <a:lnTo>
                    <a:pt x="24658" y="233987"/>
                  </a:lnTo>
                  <a:lnTo>
                    <a:pt x="11188" y="276193"/>
                  </a:lnTo>
                  <a:lnTo>
                    <a:pt x="2854" y="320443"/>
                  </a:lnTo>
                  <a:lnTo>
                    <a:pt x="0" y="366394"/>
                  </a:lnTo>
                  <a:lnTo>
                    <a:pt x="2854" y="412346"/>
                  </a:lnTo>
                  <a:lnTo>
                    <a:pt x="11188" y="456596"/>
                  </a:lnTo>
                  <a:lnTo>
                    <a:pt x="24658" y="498802"/>
                  </a:lnTo>
                  <a:lnTo>
                    <a:pt x="42921" y="538619"/>
                  </a:lnTo>
                  <a:lnTo>
                    <a:pt x="65634" y="575705"/>
                  </a:lnTo>
                  <a:lnTo>
                    <a:pt x="92454" y="609715"/>
                  </a:lnTo>
                  <a:lnTo>
                    <a:pt x="123036" y="640305"/>
                  </a:lnTo>
                  <a:lnTo>
                    <a:pt x="157038" y="667132"/>
                  </a:lnTo>
                  <a:lnTo>
                    <a:pt x="194116" y="689852"/>
                  </a:lnTo>
                  <a:lnTo>
                    <a:pt x="233928" y="708122"/>
                  </a:lnTo>
                  <a:lnTo>
                    <a:pt x="276129" y="721597"/>
                  </a:lnTo>
                  <a:lnTo>
                    <a:pt x="320376" y="729934"/>
                  </a:lnTo>
                  <a:lnTo>
                    <a:pt x="366326" y="732789"/>
                  </a:lnTo>
                  <a:lnTo>
                    <a:pt x="412279" y="729934"/>
                  </a:lnTo>
                  <a:lnTo>
                    <a:pt x="456529" y="721597"/>
                  </a:lnTo>
                  <a:lnTo>
                    <a:pt x="498732" y="708122"/>
                  </a:lnTo>
                  <a:lnTo>
                    <a:pt x="538545" y="689852"/>
                  </a:lnTo>
                  <a:lnTo>
                    <a:pt x="575625" y="667132"/>
                  </a:lnTo>
                  <a:lnTo>
                    <a:pt x="609629" y="640305"/>
                  </a:lnTo>
                  <a:lnTo>
                    <a:pt x="640212" y="609715"/>
                  </a:lnTo>
                  <a:lnTo>
                    <a:pt x="667033" y="575705"/>
                  </a:lnTo>
                  <a:lnTo>
                    <a:pt x="689747" y="538619"/>
                  </a:lnTo>
                  <a:lnTo>
                    <a:pt x="708011" y="498802"/>
                  </a:lnTo>
                  <a:lnTo>
                    <a:pt x="721481" y="456596"/>
                  </a:lnTo>
                  <a:lnTo>
                    <a:pt x="729816" y="412346"/>
                  </a:lnTo>
                  <a:lnTo>
                    <a:pt x="732670" y="366394"/>
                  </a:lnTo>
                  <a:lnTo>
                    <a:pt x="729816" y="320443"/>
                  </a:lnTo>
                  <a:lnTo>
                    <a:pt x="721481" y="276193"/>
                  </a:lnTo>
                  <a:lnTo>
                    <a:pt x="708011" y="233987"/>
                  </a:lnTo>
                  <a:lnTo>
                    <a:pt x="689747" y="194170"/>
                  </a:lnTo>
                  <a:lnTo>
                    <a:pt x="667033" y="157084"/>
                  </a:lnTo>
                  <a:lnTo>
                    <a:pt x="640212" y="123074"/>
                  </a:lnTo>
                  <a:lnTo>
                    <a:pt x="609629" y="92484"/>
                  </a:lnTo>
                  <a:lnTo>
                    <a:pt x="575625" y="65657"/>
                  </a:lnTo>
                  <a:lnTo>
                    <a:pt x="538545" y="42937"/>
                  </a:lnTo>
                  <a:lnTo>
                    <a:pt x="498732" y="24667"/>
                  </a:lnTo>
                  <a:lnTo>
                    <a:pt x="456529" y="11192"/>
                  </a:lnTo>
                  <a:lnTo>
                    <a:pt x="412279" y="2855"/>
                  </a:lnTo>
                  <a:lnTo>
                    <a:pt x="366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00" y="1191132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0" y="366394"/>
                  </a:moveTo>
                  <a:lnTo>
                    <a:pt x="2854" y="320443"/>
                  </a:lnTo>
                  <a:lnTo>
                    <a:pt x="11188" y="276193"/>
                  </a:lnTo>
                  <a:lnTo>
                    <a:pt x="24658" y="233987"/>
                  </a:lnTo>
                  <a:lnTo>
                    <a:pt x="42921" y="194170"/>
                  </a:lnTo>
                  <a:lnTo>
                    <a:pt x="65634" y="157084"/>
                  </a:lnTo>
                  <a:lnTo>
                    <a:pt x="92454" y="123074"/>
                  </a:lnTo>
                  <a:lnTo>
                    <a:pt x="123036" y="92484"/>
                  </a:lnTo>
                  <a:lnTo>
                    <a:pt x="157038" y="65657"/>
                  </a:lnTo>
                  <a:lnTo>
                    <a:pt x="194116" y="42937"/>
                  </a:lnTo>
                  <a:lnTo>
                    <a:pt x="233928" y="24667"/>
                  </a:lnTo>
                  <a:lnTo>
                    <a:pt x="276129" y="11192"/>
                  </a:lnTo>
                  <a:lnTo>
                    <a:pt x="320376" y="2855"/>
                  </a:lnTo>
                  <a:lnTo>
                    <a:pt x="366326" y="0"/>
                  </a:lnTo>
                  <a:lnTo>
                    <a:pt x="412279" y="2855"/>
                  </a:lnTo>
                  <a:lnTo>
                    <a:pt x="456529" y="11192"/>
                  </a:lnTo>
                  <a:lnTo>
                    <a:pt x="498732" y="24667"/>
                  </a:lnTo>
                  <a:lnTo>
                    <a:pt x="538545" y="42937"/>
                  </a:lnTo>
                  <a:lnTo>
                    <a:pt x="575625" y="65657"/>
                  </a:lnTo>
                  <a:lnTo>
                    <a:pt x="609629" y="92484"/>
                  </a:lnTo>
                  <a:lnTo>
                    <a:pt x="640212" y="123074"/>
                  </a:lnTo>
                  <a:lnTo>
                    <a:pt x="667033" y="157084"/>
                  </a:lnTo>
                  <a:lnTo>
                    <a:pt x="689747" y="194170"/>
                  </a:lnTo>
                  <a:lnTo>
                    <a:pt x="708011" y="233987"/>
                  </a:lnTo>
                  <a:lnTo>
                    <a:pt x="721481" y="276193"/>
                  </a:lnTo>
                  <a:lnTo>
                    <a:pt x="729816" y="320443"/>
                  </a:lnTo>
                  <a:lnTo>
                    <a:pt x="732670" y="366394"/>
                  </a:lnTo>
                  <a:lnTo>
                    <a:pt x="729816" y="412346"/>
                  </a:lnTo>
                  <a:lnTo>
                    <a:pt x="721481" y="456596"/>
                  </a:lnTo>
                  <a:lnTo>
                    <a:pt x="708011" y="498802"/>
                  </a:lnTo>
                  <a:lnTo>
                    <a:pt x="689747" y="538619"/>
                  </a:lnTo>
                  <a:lnTo>
                    <a:pt x="667033" y="575705"/>
                  </a:lnTo>
                  <a:lnTo>
                    <a:pt x="640212" y="609715"/>
                  </a:lnTo>
                  <a:lnTo>
                    <a:pt x="609629" y="640305"/>
                  </a:lnTo>
                  <a:lnTo>
                    <a:pt x="575625" y="667132"/>
                  </a:lnTo>
                  <a:lnTo>
                    <a:pt x="538545" y="689852"/>
                  </a:lnTo>
                  <a:lnTo>
                    <a:pt x="498732" y="708122"/>
                  </a:lnTo>
                  <a:lnTo>
                    <a:pt x="456529" y="721597"/>
                  </a:lnTo>
                  <a:lnTo>
                    <a:pt x="412279" y="729934"/>
                  </a:lnTo>
                  <a:lnTo>
                    <a:pt x="366326" y="732789"/>
                  </a:lnTo>
                  <a:lnTo>
                    <a:pt x="320376" y="729934"/>
                  </a:lnTo>
                  <a:lnTo>
                    <a:pt x="276129" y="721597"/>
                  </a:lnTo>
                  <a:lnTo>
                    <a:pt x="233928" y="708122"/>
                  </a:lnTo>
                  <a:lnTo>
                    <a:pt x="194116" y="689852"/>
                  </a:lnTo>
                  <a:lnTo>
                    <a:pt x="157038" y="667132"/>
                  </a:lnTo>
                  <a:lnTo>
                    <a:pt x="123036" y="640305"/>
                  </a:lnTo>
                  <a:lnTo>
                    <a:pt x="92454" y="609715"/>
                  </a:lnTo>
                  <a:lnTo>
                    <a:pt x="65634" y="575705"/>
                  </a:lnTo>
                  <a:lnTo>
                    <a:pt x="42921" y="538619"/>
                  </a:lnTo>
                  <a:lnTo>
                    <a:pt x="24658" y="498802"/>
                  </a:lnTo>
                  <a:lnTo>
                    <a:pt x="11188" y="456596"/>
                  </a:lnTo>
                  <a:lnTo>
                    <a:pt x="2854" y="412346"/>
                  </a:lnTo>
                  <a:lnTo>
                    <a:pt x="0" y="36639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2121407"/>
              <a:ext cx="2852928" cy="676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279" y="2182367"/>
              <a:ext cx="2441447" cy="5791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968" y="2143861"/>
              <a:ext cx="2762250" cy="5861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20825" y="2233675"/>
            <a:ext cx="215455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enhancements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compatible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manufacturers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6875" y="2065718"/>
            <a:ext cx="3178810" cy="1613535"/>
            <a:chOff x="396875" y="2065718"/>
            <a:chExt cx="3178810" cy="1613535"/>
          </a:xfrm>
        </p:grpSpPr>
        <p:sp>
          <p:nvSpPr>
            <p:cNvPr id="17" name="object 17"/>
            <p:cNvSpPr/>
            <p:nvPr/>
          </p:nvSpPr>
          <p:spPr>
            <a:xfrm>
              <a:off x="401637" y="2070480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366331" y="0"/>
                  </a:moveTo>
                  <a:lnTo>
                    <a:pt x="320381" y="2855"/>
                  </a:lnTo>
                  <a:lnTo>
                    <a:pt x="276133" y="11192"/>
                  </a:lnTo>
                  <a:lnTo>
                    <a:pt x="233932" y="24667"/>
                  </a:lnTo>
                  <a:lnTo>
                    <a:pt x="194120" y="42937"/>
                  </a:lnTo>
                  <a:lnTo>
                    <a:pt x="157042" y="65657"/>
                  </a:lnTo>
                  <a:lnTo>
                    <a:pt x="123039" y="92484"/>
                  </a:lnTo>
                  <a:lnTo>
                    <a:pt x="92456" y="123074"/>
                  </a:lnTo>
                  <a:lnTo>
                    <a:pt x="65636" y="157084"/>
                  </a:lnTo>
                  <a:lnTo>
                    <a:pt x="42923" y="194170"/>
                  </a:lnTo>
                  <a:lnTo>
                    <a:pt x="24659" y="233987"/>
                  </a:lnTo>
                  <a:lnTo>
                    <a:pt x="11188" y="276193"/>
                  </a:lnTo>
                  <a:lnTo>
                    <a:pt x="2854" y="320443"/>
                  </a:lnTo>
                  <a:lnTo>
                    <a:pt x="0" y="366394"/>
                  </a:lnTo>
                  <a:lnTo>
                    <a:pt x="2854" y="412346"/>
                  </a:lnTo>
                  <a:lnTo>
                    <a:pt x="11188" y="456596"/>
                  </a:lnTo>
                  <a:lnTo>
                    <a:pt x="24659" y="498802"/>
                  </a:lnTo>
                  <a:lnTo>
                    <a:pt x="42923" y="538619"/>
                  </a:lnTo>
                  <a:lnTo>
                    <a:pt x="65636" y="575705"/>
                  </a:lnTo>
                  <a:lnTo>
                    <a:pt x="92456" y="609715"/>
                  </a:lnTo>
                  <a:lnTo>
                    <a:pt x="123039" y="640305"/>
                  </a:lnTo>
                  <a:lnTo>
                    <a:pt x="157042" y="667132"/>
                  </a:lnTo>
                  <a:lnTo>
                    <a:pt x="194120" y="689852"/>
                  </a:lnTo>
                  <a:lnTo>
                    <a:pt x="233932" y="708122"/>
                  </a:lnTo>
                  <a:lnTo>
                    <a:pt x="276133" y="721597"/>
                  </a:lnTo>
                  <a:lnTo>
                    <a:pt x="320381" y="729934"/>
                  </a:lnTo>
                  <a:lnTo>
                    <a:pt x="366331" y="732790"/>
                  </a:lnTo>
                  <a:lnTo>
                    <a:pt x="412284" y="729934"/>
                  </a:lnTo>
                  <a:lnTo>
                    <a:pt x="456534" y="721597"/>
                  </a:lnTo>
                  <a:lnTo>
                    <a:pt x="498737" y="708122"/>
                  </a:lnTo>
                  <a:lnTo>
                    <a:pt x="538550" y="689852"/>
                  </a:lnTo>
                  <a:lnTo>
                    <a:pt x="575630" y="667132"/>
                  </a:lnTo>
                  <a:lnTo>
                    <a:pt x="609634" y="640305"/>
                  </a:lnTo>
                  <a:lnTo>
                    <a:pt x="640217" y="609715"/>
                  </a:lnTo>
                  <a:lnTo>
                    <a:pt x="667038" y="575705"/>
                  </a:lnTo>
                  <a:lnTo>
                    <a:pt x="689752" y="538619"/>
                  </a:lnTo>
                  <a:lnTo>
                    <a:pt x="708016" y="498802"/>
                  </a:lnTo>
                  <a:lnTo>
                    <a:pt x="721487" y="456596"/>
                  </a:lnTo>
                  <a:lnTo>
                    <a:pt x="729821" y="412346"/>
                  </a:lnTo>
                  <a:lnTo>
                    <a:pt x="732675" y="366394"/>
                  </a:lnTo>
                  <a:lnTo>
                    <a:pt x="729821" y="320443"/>
                  </a:lnTo>
                  <a:lnTo>
                    <a:pt x="721487" y="276193"/>
                  </a:lnTo>
                  <a:lnTo>
                    <a:pt x="708016" y="233987"/>
                  </a:lnTo>
                  <a:lnTo>
                    <a:pt x="689752" y="194170"/>
                  </a:lnTo>
                  <a:lnTo>
                    <a:pt x="667038" y="157084"/>
                  </a:lnTo>
                  <a:lnTo>
                    <a:pt x="640217" y="123074"/>
                  </a:lnTo>
                  <a:lnTo>
                    <a:pt x="609634" y="92484"/>
                  </a:lnTo>
                  <a:lnTo>
                    <a:pt x="575630" y="65657"/>
                  </a:lnTo>
                  <a:lnTo>
                    <a:pt x="538550" y="42937"/>
                  </a:lnTo>
                  <a:lnTo>
                    <a:pt x="498737" y="24667"/>
                  </a:lnTo>
                  <a:lnTo>
                    <a:pt x="456534" y="11192"/>
                  </a:lnTo>
                  <a:lnTo>
                    <a:pt x="412284" y="2855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637" y="2070480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0" y="366394"/>
                  </a:moveTo>
                  <a:lnTo>
                    <a:pt x="2854" y="320443"/>
                  </a:lnTo>
                  <a:lnTo>
                    <a:pt x="11188" y="276193"/>
                  </a:lnTo>
                  <a:lnTo>
                    <a:pt x="24659" y="233987"/>
                  </a:lnTo>
                  <a:lnTo>
                    <a:pt x="42923" y="194170"/>
                  </a:lnTo>
                  <a:lnTo>
                    <a:pt x="65636" y="157084"/>
                  </a:lnTo>
                  <a:lnTo>
                    <a:pt x="92456" y="123074"/>
                  </a:lnTo>
                  <a:lnTo>
                    <a:pt x="123039" y="92484"/>
                  </a:lnTo>
                  <a:lnTo>
                    <a:pt x="157042" y="65657"/>
                  </a:lnTo>
                  <a:lnTo>
                    <a:pt x="194120" y="42937"/>
                  </a:lnTo>
                  <a:lnTo>
                    <a:pt x="233932" y="24667"/>
                  </a:lnTo>
                  <a:lnTo>
                    <a:pt x="276133" y="11192"/>
                  </a:lnTo>
                  <a:lnTo>
                    <a:pt x="320381" y="2855"/>
                  </a:lnTo>
                  <a:lnTo>
                    <a:pt x="366331" y="0"/>
                  </a:lnTo>
                  <a:lnTo>
                    <a:pt x="412284" y="2855"/>
                  </a:lnTo>
                  <a:lnTo>
                    <a:pt x="456534" y="11192"/>
                  </a:lnTo>
                  <a:lnTo>
                    <a:pt x="498737" y="24667"/>
                  </a:lnTo>
                  <a:lnTo>
                    <a:pt x="538550" y="42937"/>
                  </a:lnTo>
                  <a:lnTo>
                    <a:pt x="575630" y="65657"/>
                  </a:lnTo>
                  <a:lnTo>
                    <a:pt x="609634" y="92484"/>
                  </a:lnTo>
                  <a:lnTo>
                    <a:pt x="640217" y="123074"/>
                  </a:lnTo>
                  <a:lnTo>
                    <a:pt x="667038" y="157084"/>
                  </a:lnTo>
                  <a:lnTo>
                    <a:pt x="689752" y="194170"/>
                  </a:lnTo>
                  <a:lnTo>
                    <a:pt x="708016" y="233987"/>
                  </a:lnTo>
                  <a:lnTo>
                    <a:pt x="721487" y="276193"/>
                  </a:lnTo>
                  <a:lnTo>
                    <a:pt x="729821" y="320443"/>
                  </a:lnTo>
                  <a:lnTo>
                    <a:pt x="732675" y="366394"/>
                  </a:lnTo>
                  <a:lnTo>
                    <a:pt x="729821" y="412346"/>
                  </a:lnTo>
                  <a:lnTo>
                    <a:pt x="721487" y="456596"/>
                  </a:lnTo>
                  <a:lnTo>
                    <a:pt x="708016" y="498802"/>
                  </a:lnTo>
                  <a:lnTo>
                    <a:pt x="689752" y="538619"/>
                  </a:lnTo>
                  <a:lnTo>
                    <a:pt x="667038" y="575705"/>
                  </a:lnTo>
                  <a:lnTo>
                    <a:pt x="640217" y="609715"/>
                  </a:lnTo>
                  <a:lnTo>
                    <a:pt x="609634" y="640305"/>
                  </a:lnTo>
                  <a:lnTo>
                    <a:pt x="575630" y="667132"/>
                  </a:lnTo>
                  <a:lnTo>
                    <a:pt x="538550" y="689852"/>
                  </a:lnTo>
                  <a:lnTo>
                    <a:pt x="498737" y="708122"/>
                  </a:lnTo>
                  <a:lnTo>
                    <a:pt x="456534" y="721597"/>
                  </a:lnTo>
                  <a:lnTo>
                    <a:pt x="412284" y="729934"/>
                  </a:lnTo>
                  <a:lnTo>
                    <a:pt x="366331" y="732790"/>
                  </a:lnTo>
                  <a:lnTo>
                    <a:pt x="320381" y="729934"/>
                  </a:lnTo>
                  <a:lnTo>
                    <a:pt x="276133" y="721597"/>
                  </a:lnTo>
                  <a:lnTo>
                    <a:pt x="233932" y="708122"/>
                  </a:lnTo>
                  <a:lnTo>
                    <a:pt x="194120" y="689852"/>
                  </a:lnTo>
                  <a:lnTo>
                    <a:pt x="157042" y="667132"/>
                  </a:lnTo>
                  <a:lnTo>
                    <a:pt x="123039" y="640305"/>
                  </a:lnTo>
                  <a:lnTo>
                    <a:pt x="92456" y="609715"/>
                  </a:lnTo>
                  <a:lnTo>
                    <a:pt x="65636" y="575705"/>
                  </a:lnTo>
                  <a:lnTo>
                    <a:pt x="42923" y="538619"/>
                  </a:lnTo>
                  <a:lnTo>
                    <a:pt x="24659" y="498802"/>
                  </a:lnTo>
                  <a:lnTo>
                    <a:pt x="11188" y="456596"/>
                  </a:lnTo>
                  <a:lnTo>
                    <a:pt x="2854" y="412346"/>
                  </a:lnTo>
                  <a:lnTo>
                    <a:pt x="0" y="36639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375" y="2999231"/>
              <a:ext cx="2852928" cy="6797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7280" y="3145536"/>
              <a:ext cx="1883664" cy="414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7968" y="3023209"/>
              <a:ext cx="2762250" cy="58613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20825" y="3197478"/>
            <a:ext cx="1597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Maximize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uptime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7095" y="2945066"/>
            <a:ext cx="3188335" cy="1612265"/>
            <a:chOff x="387095" y="2945066"/>
            <a:chExt cx="3188335" cy="1612265"/>
          </a:xfrm>
        </p:grpSpPr>
        <p:sp>
          <p:nvSpPr>
            <p:cNvPr id="24" name="object 24"/>
            <p:cNvSpPr/>
            <p:nvPr/>
          </p:nvSpPr>
          <p:spPr>
            <a:xfrm>
              <a:off x="401637" y="2949828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366331" y="0"/>
                  </a:moveTo>
                  <a:lnTo>
                    <a:pt x="320381" y="2855"/>
                  </a:lnTo>
                  <a:lnTo>
                    <a:pt x="276133" y="11192"/>
                  </a:lnTo>
                  <a:lnTo>
                    <a:pt x="233932" y="24667"/>
                  </a:lnTo>
                  <a:lnTo>
                    <a:pt x="194120" y="42937"/>
                  </a:lnTo>
                  <a:lnTo>
                    <a:pt x="157042" y="65657"/>
                  </a:lnTo>
                  <a:lnTo>
                    <a:pt x="123039" y="92484"/>
                  </a:lnTo>
                  <a:lnTo>
                    <a:pt x="92456" y="123074"/>
                  </a:lnTo>
                  <a:lnTo>
                    <a:pt x="65636" y="157084"/>
                  </a:lnTo>
                  <a:lnTo>
                    <a:pt x="42923" y="194170"/>
                  </a:lnTo>
                  <a:lnTo>
                    <a:pt x="24659" y="233987"/>
                  </a:lnTo>
                  <a:lnTo>
                    <a:pt x="11188" y="276193"/>
                  </a:lnTo>
                  <a:lnTo>
                    <a:pt x="2854" y="320443"/>
                  </a:lnTo>
                  <a:lnTo>
                    <a:pt x="0" y="366394"/>
                  </a:lnTo>
                  <a:lnTo>
                    <a:pt x="2854" y="412346"/>
                  </a:lnTo>
                  <a:lnTo>
                    <a:pt x="11188" y="456596"/>
                  </a:lnTo>
                  <a:lnTo>
                    <a:pt x="24659" y="498802"/>
                  </a:lnTo>
                  <a:lnTo>
                    <a:pt x="42923" y="538619"/>
                  </a:lnTo>
                  <a:lnTo>
                    <a:pt x="65636" y="575705"/>
                  </a:lnTo>
                  <a:lnTo>
                    <a:pt x="92456" y="609715"/>
                  </a:lnTo>
                  <a:lnTo>
                    <a:pt x="123039" y="640305"/>
                  </a:lnTo>
                  <a:lnTo>
                    <a:pt x="157042" y="667132"/>
                  </a:lnTo>
                  <a:lnTo>
                    <a:pt x="194120" y="689852"/>
                  </a:lnTo>
                  <a:lnTo>
                    <a:pt x="233932" y="708122"/>
                  </a:lnTo>
                  <a:lnTo>
                    <a:pt x="276133" y="721597"/>
                  </a:lnTo>
                  <a:lnTo>
                    <a:pt x="320381" y="729934"/>
                  </a:lnTo>
                  <a:lnTo>
                    <a:pt x="366331" y="732789"/>
                  </a:lnTo>
                  <a:lnTo>
                    <a:pt x="412284" y="729934"/>
                  </a:lnTo>
                  <a:lnTo>
                    <a:pt x="456534" y="721597"/>
                  </a:lnTo>
                  <a:lnTo>
                    <a:pt x="498737" y="708122"/>
                  </a:lnTo>
                  <a:lnTo>
                    <a:pt x="538550" y="689852"/>
                  </a:lnTo>
                  <a:lnTo>
                    <a:pt x="575630" y="667132"/>
                  </a:lnTo>
                  <a:lnTo>
                    <a:pt x="609634" y="640305"/>
                  </a:lnTo>
                  <a:lnTo>
                    <a:pt x="640217" y="609715"/>
                  </a:lnTo>
                  <a:lnTo>
                    <a:pt x="667038" y="575705"/>
                  </a:lnTo>
                  <a:lnTo>
                    <a:pt x="689752" y="538619"/>
                  </a:lnTo>
                  <a:lnTo>
                    <a:pt x="708016" y="498802"/>
                  </a:lnTo>
                  <a:lnTo>
                    <a:pt x="721487" y="456596"/>
                  </a:lnTo>
                  <a:lnTo>
                    <a:pt x="729821" y="412346"/>
                  </a:lnTo>
                  <a:lnTo>
                    <a:pt x="732675" y="366394"/>
                  </a:lnTo>
                  <a:lnTo>
                    <a:pt x="729821" y="320443"/>
                  </a:lnTo>
                  <a:lnTo>
                    <a:pt x="721487" y="276193"/>
                  </a:lnTo>
                  <a:lnTo>
                    <a:pt x="708016" y="233987"/>
                  </a:lnTo>
                  <a:lnTo>
                    <a:pt x="689752" y="194170"/>
                  </a:lnTo>
                  <a:lnTo>
                    <a:pt x="667038" y="157084"/>
                  </a:lnTo>
                  <a:lnTo>
                    <a:pt x="640217" y="123074"/>
                  </a:lnTo>
                  <a:lnTo>
                    <a:pt x="609634" y="92484"/>
                  </a:lnTo>
                  <a:lnTo>
                    <a:pt x="575630" y="65657"/>
                  </a:lnTo>
                  <a:lnTo>
                    <a:pt x="538550" y="42937"/>
                  </a:lnTo>
                  <a:lnTo>
                    <a:pt x="498737" y="24667"/>
                  </a:lnTo>
                  <a:lnTo>
                    <a:pt x="456534" y="11192"/>
                  </a:lnTo>
                  <a:lnTo>
                    <a:pt x="412284" y="2855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1637" y="2949828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0" y="366394"/>
                  </a:moveTo>
                  <a:lnTo>
                    <a:pt x="2854" y="320443"/>
                  </a:lnTo>
                  <a:lnTo>
                    <a:pt x="11188" y="276193"/>
                  </a:lnTo>
                  <a:lnTo>
                    <a:pt x="24659" y="233987"/>
                  </a:lnTo>
                  <a:lnTo>
                    <a:pt x="42923" y="194170"/>
                  </a:lnTo>
                  <a:lnTo>
                    <a:pt x="65636" y="157084"/>
                  </a:lnTo>
                  <a:lnTo>
                    <a:pt x="92456" y="123074"/>
                  </a:lnTo>
                  <a:lnTo>
                    <a:pt x="123039" y="92484"/>
                  </a:lnTo>
                  <a:lnTo>
                    <a:pt x="157042" y="65657"/>
                  </a:lnTo>
                  <a:lnTo>
                    <a:pt x="194120" y="42937"/>
                  </a:lnTo>
                  <a:lnTo>
                    <a:pt x="233932" y="24667"/>
                  </a:lnTo>
                  <a:lnTo>
                    <a:pt x="276133" y="11192"/>
                  </a:lnTo>
                  <a:lnTo>
                    <a:pt x="320381" y="2855"/>
                  </a:lnTo>
                  <a:lnTo>
                    <a:pt x="366331" y="0"/>
                  </a:lnTo>
                  <a:lnTo>
                    <a:pt x="412284" y="2855"/>
                  </a:lnTo>
                  <a:lnTo>
                    <a:pt x="456534" y="11192"/>
                  </a:lnTo>
                  <a:lnTo>
                    <a:pt x="498737" y="24667"/>
                  </a:lnTo>
                  <a:lnTo>
                    <a:pt x="538550" y="42937"/>
                  </a:lnTo>
                  <a:lnTo>
                    <a:pt x="575630" y="65657"/>
                  </a:lnTo>
                  <a:lnTo>
                    <a:pt x="609634" y="92484"/>
                  </a:lnTo>
                  <a:lnTo>
                    <a:pt x="640217" y="123074"/>
                  </a:lnTo>
                  <a:lnTo>
                    <a:pt x="667038" y="157084"/>
                  </a:lnTo>
                  <a:lnTo>
                    <a:pt x="689752" y="194170"/>
                  </a:lnTo>
                  <a:lnTo>
                    <a:pt x="708016" y="233987"/>
                  </a:lnTo>
                  <a:lnTo>
                    <a:pt x="721487" y="276193"/>
                  </a:lnTo>
                  <a:lnTo>
                    <a:pt x="729821" y="320443"/>
                  </a:lnTo>
                  <a:lnTo>
                    <a:pt x="732675" y="366394"/>
                  </a:lnTo>
                  <a:lnTo>
                    <a:pt x="729821" y="412346"/>
                  </a:lnTo>
                  <a:lnTo>
                    <a:pt x="721487" y="456596"/>
                  </a:lnTo>
                  <a:lnTo>
                    <a:pt x="708016" y="498802"/>
                  </a:lnTo>
                  <a:lnTo>
                    <a:pt x="689752" y="538619"/>
                  </a:lnTo>
                  <a:lnTo>
                    <a:pt x="667038" y="575705"/>
                  </a:lnTo>
                  <a:lnTo>
                    <a:pt x="640217" y="609715"/>
                  </a:lnTo>
                  <a:lnTo>
                    <a:pt x="609634" y="640305"/>
                  </a:lnTo>
                  <a:lnTo>
                    <a:pt x="575630" y="667132"/>
                  </a:lnTo>
                  <a:lnTo>
                    <a:pt x="538550" y="689852"/>
                  </a:lnTo>
                  <a:lnTo>
                    <a:pt x="498737" y="708122"/>
                  </a:lnTo>
                  <a:lnTo>
                    <a:pt x="456534" y="721597"/>
                  </a:lnTo>
                  <a:lnTo>
                    <a:pt x="412284" y="729934"/>
                  </a:lnTo>
                  <a:lnTo>
                    <a:pt x="366331" y="732789"/>
                  </a:lnTo>
                  <a:lnTo>
                    <a:pt x="320381" y="729934"/>
                  </a:lnTo>
                  <a:lnTo>
                    <a:pt x="276133" y="721597"/>
                  </a:lnTo>
                  <a:lnTo>
                    <a:pt x="233932" y="708122"/>
                  </a:lnTo>
                  <a:lnTo>
                    <a:pt x="194120" y="689852"/>
                  </a:lnTo>
                  <a:lnTo>
                    <a:pt x="157042" y="667132"/>
                  </a:lnTo>
                  <a:lnTo>
                    <a:pt x="123039" y="640305"/>
                  </a:lnTo>
                  <a:lnTo>
                    <a:pt x="92456" y="609715"/>
                  </a:lnTo>
                  <a:lnTo>
                    <a:pt x="65636" y="575705"/>
                  </a:lnTo>
                  <a:lnTo>
                    <a:pt x="42923" y="538619"/>
                  </a:lnTo>
                  <a:lnTo>
                    <a:pt x="24659" y="498802"/>
                  </a:lnTo>
                  <a:lnTo>
                    <a:pt x="11188" y="456596"/>
                  </a:lnTo>
                  <a:lnTo>
                    <a:pt x="2854" y="412346"/>
                  </a:lnTo>
                  <a:lnTo>
                    <a:pt x="0" y="36639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095" y="3880103"/>
              <a:ext cx="3188208" cy="6766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952" y="3941063"/>
              <a:ext cx="2054352" cy="5791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926" y="3902506"/>
              <a:ext cx="3098292" cy="58613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84631" y="3993286"/>
            <a:ext cx="177482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manufactured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U.S.A.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838" y="3824414"/>
            <a:ext cx="742315" cy="742315"/>
            <a:chOff x="60838" y="3824414"/>
            <a:chExt cx="742315" cy="742315"/>
          </a:xfrm>
        </p:grpSpPr>
        <p:sp>
          <p:nvSpPr>
            <p:cNvPr id="31" name="object 31"/>
            <p:cNvSpPr/>
            <p:nvPr/>
          </p:nvSpPr>
          <p:spPr>
            <a:xfrm>
              <a:off x="65600" y="3829177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366326" y="0"/>
                  </a:moveTo>
                  <a:lnTo>
                    <a:pt x="320376" y="2855"/>
                  </a:lnTo>
                  <a:lnTo>
                    <a:pt x="276129" y="11191"/>
                  </a:lnTo>
                  <a:lnTo>
                    <a:pt x="233928" y="24666"/>
                  </a:lnTo>
                  <a:lnTo>
                    <a:pt x="194116" y="42934"/>
                  </a:lnTo>
                  <a:lnTo>
                    <a:pt x="157038" y="65654"/>
                  </a:lnTo>
                  <a:lnTo>
                    <a:pt x="123036" y="92480"/>
                  </a:lnTo>
                  <a:lnTo>
                    <a:pt x="92454" y="123069"/>
                  </a:lnTo>
                  <a:lnTo>
                    <a:pt x="65634" y="157079"/>
                  </a:lnTo>
                  <a:lnTo>
                    <a:pt x="42921" y="194164"/>
                  </a:lnTo>
                  <a:lnTo>
                    <a:pt x="24658" y="233982"/>
                  </a:lnTo>
                  <a:lnTo>
                    <a:pt x="11188" y="276189"/>
                  </a:lnTo>
                  <a:lnTo>
                    <a:pt x="2854" y="320441"/>
                  </a:lnTo>
                  <a:lnTo>
                    <a:pt x="0" y="366395"/>
                  </a:lnTo>
                  <a:lnTo>
                    <a:pt x="2854" y="412347"/>
                  </a:lnTo>
                  <a:lnTo>
                    <a:pt x="11188" y="456596"/>
                  </a:lnTo>
                  <a:lnTo>
                    <a:pt x="24658" y="498799"/>
                  </a:lnTo>
                  <a:lnTo>
                    <a:pt x="42921" y="538611"/>
                  </a:lnTo>
                  <a:lnTo>
                    <a:pt x="65634" y="575689"/>
                  </a:lnTo>
                  <a:lnTo>
                    <a:pt x="92454" y="609692"/>
                  </a:lnTo>
                  <a:lnTo>
                    <a:pt x="123036" y="640274"/>
                  </a:lnTo>
                  <a:lnTo>
                    <a:pt x="157038" y="667093"/>
                  </a:lnTo>
                  <a:lnTo>
                    <a:pt x="194116" y="689805"/>
                  </a:lnTo>
                  <a:lnTo>
                    <a:pt x="233928" y="708068"/>
                  </a:lnTo>
                  <a:lnTo>
                    <a:pt x="276129" y="721538"/>
                  </a:lnTo>
                  <a:lnTo>
                    <a:pt x="320376" y="729872"/>
                  </a:lnTo>
                  <a:lnTo>
                    <a:pt x="366326" y="732726"/>
                  </a:lnTo>
                  <a:lnTo>
                    <a:pt x="412279" y="729872"/>
                  </a:lnTo>
                  <a:lnTo>
                    <a:pt x="456529" y="721538"/>
                  </a:lnTo>
                  <a:lnTo>
                    <a:pt x="498732" y="708068"/>
                  </a:lnTo>
                  <a:lnTo>
                    <a:pt x="538545" y="689805"/>
                  </a:lnTo>
                  <a:lnTo>
                    <a:pt x="575625" y="667093"/>
                  </a:lnTo>
                  <a:lnTo>
                    <a:pt x="609629" y="640274"/>
                  </a:lnTo>
                  <a:lnTo>
                    <a:pt x="640212" y="609692"/>
                  </a:lnTo>
                  <a:lnTo>
                    <a:pt x="667033" y="575689"/>
                  </a:lnTo>
                  <a:lnTo>
                    <a:pt x="689747" y="538611"/>
                  </a:lnTo>
                  <a:lnTo>
                    <a:pt x="708011" y="498799"/>
                  </a:lnTo>
                  <a:lnTo>
                    <a:pt x="721481" y="456596"/>
                  </a:lnTo>
                  <a:lnTo>
                    <a:pt x="729816" y="412347"/>
                  </a:lnTo>
                  <a:lnTo>
                    <a:pt x="732670" y="366395"/>
                  </a:lnTo>
                  <a:lnTo>
                    <a:pt x="729816" y="320441"/>
                  </a:lnTo>
                  <a:lnTo>
                    <a:pt x="721481" y="276189"/>
                  </a:lnTo>
                  <a:lnTo>
                    <a:pt x="708011" y="233982"/>
                  </a:lnTo>
                  <a:lnTo>
                    <a:pt x="689747" y="194164"/>
                  </a:lnTo>
                  <a:lnTo>
                    <a:pt x="667033" y="157079"/>
                  </a:lnTo>
                  <a:lnTo>
                    <a:pt x="640212" y="123069"/>
                  </a:lnTo>
                  <a:lnTo>
                    <a:pt x="609629" y="92480"/>
                  </a:lnTo>
                  <a:lnTo>
                    <a:pt x="575625" y="65654"/>
                  </a:lnTo>
                  <a:lnTo>
                    <a:pt x="538545" y="42934"/>
                  </a:lnTo>
                  <a:lnTo>
                    <a:pt x="498732" y="24666"/>
                  </a:lnTo>
                  <a:lnTo>
                    <a:pt x="456529" y="11191"/>
                  </a:lnTo>
                  <a:lnTo>
                    <a:pt x="412279" y="2855"/>
                  </a:lnTo>
                  <a:lnTo>
                    <a:pt x="366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600" y="3829177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89">
                  <a:moveTo>
                    <a:pt x="0" y="366395"/>
                  </a:moveTo>
                  <a:lnTo>
                    <a:pt x="2854" y="320441"/>
                  </a:lnTo>
                  <a:lnTo>
                    <a:pt x="11188" y="276189"/>
                  </a:lnTo>
                  <a:lnTo>
                    <a:pt x="24658" y="233982"/>
                  </a:lnTo>
                  <a:lnTo>
                    <a:pt x="42921" y="194164"/>
                  </a:lnTo>
                  <a:lnTo>
                    <a:pt x="65634" y="157079"/>
                  </a:lnTo>
                  <a:lnTo>
                    <a:pt x="92454" y="123069"/>
                  </a:lnTo>
                  <a:lnTo>
                    <a:pt x="123036" y="92480"/>
                  </a:lnTo>
                  <a:lnTo>
                    <a:pt x="157038" y="65654"/>
                  </a:lnTo>
                  <a:lnTo>
                    <a:pt x="194116" y="42934"/>
                  </a:lnTo>
                  <a:lnTo>
                    <a:pt x="233928" y="24666"/>
                  </a:lnTo>
                  <a:lnTo>
                    <a:pt x="276129" y="11191"/>
                  </a:lnTo>
                  <a:lnTo>
                    <a:pt x="320376" y="2855"/>
                  </a:lnTo>
                  <a:lnTo>
                    <a:pt x="366326" y="0"/>
                  </a:lnTo>
                  <a:lnTo>
                    <a:pt x="412279" y="2855"/>
                  </a:lnTo>
                  <a:lnTo>
                    <a:pt x="456529" y="11191"/>
                  </a:lnTo>
                  <a:lnTo>
                    <a:pt x="498732" y="24666"/>
                  </a:lnTo>
                  <a:lnTo>
                    <a:pt x="538545" y="42934"/>
                  </a:lnTo>
                  <a:lnTo>
                    <a:pt x="575625" y="65654"/>
                  </a:lnTo>
                  <a:lnTo>
                    <a:pt x="609629" y="92480"/>
                  </a:lnTo>
                  <a:lnTo>
                    <a:pt x="640212" y="123069"/>
                  </a:lnTo>
                  <a:lnTo>
                    <a:pt x="667033" y="157079"/>
                  </a:lnTo>
                  <a:lnTo>
                    <a:pt x="689747" y="194164"/>
                  </a:lnTo>
                  <a:lnTo>
                    <a:pt x="708011" y="233982"/>
                  </a:lnTo>
                  <a:lnTo>
                    <a:pt x="721481" y="276189"/>
                  </a:lnTo>
                  <a:lnTo>
                    <a:pt x="729816" y="320441"/>
                  </a:lnTo>
                  <a:lnTo>
                    <a:pt x="732670" y="366395"/>
                  </a:lnTo>
                  <a:lnTo>
                    <a:pt x="729816" y="412347"/>
                  </a:lnTo>
                  <a:lnTo>
                    <a:pt x="721481" y="456596"/>
                  </a:lnTo>
                  <a:lnTo>
                    <a:pt x="708011" y="498799"/>
                  </a:lnTo>
                  <a:lnTo>
                    <a:pt x="689747" y="538611"/>
                  </a:lnTo>
                  <a:lnTo>
                    <a:pt x="667033" y="575689"/>
                  </a:lnTo>
                  <a:lnTo>
                    <a:pt x="640212" y="609692"/>
                  </a:lnTo>
                  <a:lnTo>
                    <a:pt x="609629" y="640274"/>
                  </a:lnTo>
                  <a:lnTo>
                    <a:pt x="575625" y="667093"/>
                  </a:lnTo>
                  <a:lnTo>
                    <a:pt x="538545" y="689805"/>
                  </a:lnTo>
                  <a:lnTo>
                    <a:pt x="498732" y="708068"/>
                  </a:lnTo>
                  <a:lnTo>
                    <a:pt x="456529" y="721538"/>
                  </a:lnTo>
                  <a:lnTo>
                    <a:pt x="412279" y="729872"/>
                  </a:lnTo>
                  <a:lnTo>
                    <a:pt x="366326" y="732726"/>
                  </a:lnTo>
                  <a:lnTo>
                    <a:pt x="320376" y="729872"/>
                  </a:lnTo>
                  <a:lnTo>
                    <a:pt x="276129" y="721538"/>
                  </a:lnTo>
                  <a:lnTo>
                    <a:pt x="233928" y="708068"/>
                  </a:lnTo>
                  <a:lnTo>
                    <a:pt x="194116" y="689805"/>
                  </a:lnTo>
                  <a:lnTo>
                    <a:pt x="157038" y="667093"/>
                  </a:lnTo>
                  <a:lnTo>
                    <a:pt x="123036" y="640274"/>
                  </a:lnTo>
                  <a:lnTo>
                    <a:pt x="92454" y="609692"/>
                  </a:lnTo>
                  <a:lnTo>
                    <a:pt x="65634" y="575689"/>
                  </a:lnTo>
                  <a:lnTo>
                    <a:pt x="42921" y="538611"/>
                  </a:lnTo>
                  <a:lnTo>
                    <a:pt x="24658" y="498799"/>
                  </a:lnTo>
                  <a:lnTo>
                    <a:pt x="11188" y="456596"/>
                  </a:lnTo>
                  <a:lnTo>
                    <a:pt x="2854" y="412347"/>
                  </a:lnTo>
                  <a:lnTo>
                    <a:pt x="0" y="366395"/>
                  </a:lnTo>
                  <a:close/>
                </a:path>
              </a:pathLst>
            </a:custGeom>
            <a:ln w="952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23944" y="0"/>
            <a:ext cx="2913888" cy="960119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22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69925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 parameters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 aging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9D177-B7D1-4CC3-9FA8-B033978B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38" y="918767"/>
            <a:ext cx="3067062" cy="2179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99F5-B45E-49FF-BF68-C414D225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97995"/>
            <a:ext cx="3352800" cy="1821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BCF5-CEFE-4FFE-9D03-3CF4573A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Electrolytic Capacitor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AB6A-33CC-4AAD-94DD-DBA6E8FE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326"/>
            <a:ext cx="8229600" cy="3657599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electrolytic capacitor is a type of capacitor that uses an electrolyte to achieve a larger capacitance than other capacitor types. An electrolyte is a liquid or gel containing a high concentration of ions. Almost all electrolytic capacitors are polarized, which means that the voltage on the positive terminal must always be greater than the voltage on the negative terminal.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benefit of large capacitance in electrolytic capacitors comes with several drawbacks as well. Among these drawbacks are large leakage currents, value tolerances, equivalent series resistance and a limited lifetime.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3F9A-54D4-4D0C-A9B9-B3B347B9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7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69925"/>
          </a:xfrm>
        </p:spPr>
        <p:txBody>
          <a:bodyPr/>
          <a:lstStyle/>
          <a:p>
            <a:r>
              <a:rPr lang="en-US" b="1" dirty="0"/>
              <a:t>Capacitor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926"/>
            <a:ext cx="8229600" cy="2743199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have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capacitance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energy can be stored per volt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have equivalent series resistance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energy is lost trying to move energy in and out of the cap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cap to warm up during use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VFDs contain electrolytic capacitors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69925"/>
          </a:xfrm>
        </p:spPr>
        <p:txBody>
          <a:bodyPr/>
          <a:lstStyle/>
          <a:p>
            <a:r>
              <a:rPr lang="en-US" b="1" dirty="0"/>
              <a:t>Capacitor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458200" cy="3490914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Electrolytic capacitors contain liquid electrolyte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Tends to evaporate more when warm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decreases capacitance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&lt;80% nameplate @ EOL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increases ESR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&gt;200% nameplate @ EOL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80C48-B628-4527-8432-EACD417B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1734705"/>
            <a:ext cx="2895600" cy="30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Capacitor / VFD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00" y="1211311"/>
            <a:ext cx="7162800" cy="3948114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installations have spare drives on the shelf for years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kept in temperature-controlled space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Electrolytic cap chemistry changes if not used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Suddenly apply full voltage, and BANG!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 must be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voltage is applied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voltage slowly over time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M3628PCF, M3628ACF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www.bonitron.com/Images/ProductImages/M3628PCF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57361"/>
            <a:ext cx="3333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669925"/>
          </a:xfrm>
        </p:spPr>
        <p:txBody>
          <a:bodyPr/>
          <a:lstStyle/>
          <a:p>
            <a:r>
              <a:rPr lang="en-US" b="1" dirty="0"/>
              <a:t>VFD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2056"/>
            <a:ext cx="5956006" cy="3948114"/>
          </a:xfrm>
        </p:spPr>
        <p:txBody>
          <a:bodyPr>
            <a:normAutofit/>
          </a:bodyPr>
          <a:lstStyle/>
          <a:p>
            <a:r>
              <a:rPr lang="en-US" sz="2000" dirty="0"/>
              <a:t>Eventually, the VFD caps will fail</a:t>
            </a:r>
          </a:p>
          <a:p>
            <a:pPr lvl="1"/>
            <a:r>
              <a:rPr lang="en-US" sz="2000" dirty="0"/>
              <a:t>Process will stop unexpectedly</a:t>
            </a:r>
          </a:p>
          <a:p>
            <a:r>
              <a:rPr lang="en-US" sz="2000" dirty="0"/>
              <a:t>Could preemptively replace…</a:t>
            </a:r>
          </a:p>
          <a:p>
            <a:pPr lvl="1"/>
            <a:r>
              <a:rPr lang="en-US" sz="2000" dirty="0"/>
              <a:t>…but why, if you don’t have to?</a:t>
            </a:r>
          </a:p>
          <a:p>
            <a:r>
              <a:rPr lang="en-US" sz="2000" dirty="0"/>
              <a:t>Measure drive capacitance to determine aging</a:t>
            </a:r>
          </a:p>
          <a:p>
            <a:pPr lvl="1"/>
            <a:r>
              <a:rPr lang="en-US" sz="2000" dirty="0"/>
              <a:t>M3628ACF Portable Capacitor Tester / Former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22A01-24D4-4EAA-B69F-AC91096C9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543907"/>
            <a:ext cx="3352805" cy="33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0F57-B41A-4690-8CCC-A1B5E4E3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776" y="2581"/>
            <a:ext cx="6248400" cy="742950"/>
          </a:xfrm>
        </p:spPr>
        <p:txBody>
          <a:bodyPr>
            <a:noAutofit/>
          </a:bodyPr>
          <a:lstStyle/>
          <a:p>
            <a:r>
              <a:rPr lang="en-US" sz="3200" b="1" dirty="0"/>
              <a:t>Capacitor Reforming Guidelines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F250-DD19-44C0-AF6F-3A3551DE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&lt; 1 year </a:t>
            </a:r>
            <a:r>
              <a:rPr lang="en-US" dirty="0"/>
              <a:t>and stored at rated temperature and humidity conditions (No reforming required)</a:t>
            </a:r>
          </a:p>
          <a:p>
            <a:r>
              <a:rPr lang="en-US" b="1" dirty="0"/>
              <a:t>1 – 2 years</a:t>
            </a:r>
            <a:r>
              <a:rPr lang="en-US" dirty="0"/>
              <a:t>: Apply rated voltage, per the normal method, for 60 minutes under no load. </a:t>
            </a:r>
          </a:p>
          <a:p>
            <a:r>
              <a:rPr lang="en-US" b="1" dirty="0"/>
              <a:t>2 – 3 years</a:t>
            </a:r>
            <a:r>
              <a:rPr lang="en-US" dirty="0"/>
              <a:t>: Using a DC power supply connected directly to the DC terminals of the product, ramp-up voltage from 0-100% of DC bus voltage (see table below) in steps of 25%. Dwell at 25%, 50% and 75% steps for 30 minutes each. At 100% voltage, dwell for 60 minutes, all under no load.</a:t>
            </a:r>
          </a:p>
          <a:p>
            <a:r>
              <a:rPr lang="en-US" dirty="0"/>
              <a:t> </a:t>
            </a:r>
            <a:r>
              <a:rPr lang="en-US" b="1" dirty="0"/>
              <a:t>&gt; 3 years</a:t>
            </a:r>
            <a:r>
              <a:rPr lang="en-US" dirty="0"/>
              <a:t>: Using a DC power supply connected directly to the DC terminals of the product, ramp-up voltage from 0-100% of DC bus voltage (see table below) in steps of 25%. Dwell at each step for 120 minutes.</a:t>
            </a:r>
          </a:p>
          <a:p>
            <a:r>
              <a:rPr lang="en-US" dirty="0"/>
              <a:t>The forming voltage shall be 1.35 – 1.45 times the rated AC system voltage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2A523-8EA3-4D49-84D2-8796AEA6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CF9265-753A-4102-AD2A-ECBD63CB3D4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0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Bas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907</Words>
  <Application>Microsoft Office PowerPoint</Application>
  <PresentationFormat>Custom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Times New Roman</vt:lpstr>
      <vt:lpstr>Office Theme</vt:lpstr>
      <vt:lpstr>1-Basics</vt:lpstr>
      <vt:lpstr>Bonitron, Inc.</vt:lpstr>
      <vt:lpstr>Introduction</vt:lpstr>
      <vt:lpstr>Overview</vt:lpstr>
      <vt:lpstr>Electrolytic Capacitor</vt:lpstr>
      <vt:lpstr>Capacitor Parameters</vt:lpstr>
      <vt:lpstr>Capacitor Aging</vt:lpstr>
      <vt:lpstr>Capacitor / VFD Storage</vt:lpstr>
      <vt:lpstr>VFD Aging</vt:lpstr>
      <vt:lpstr>Capacitor Reforming Guidelines</vt:lpstr>
      <vt:lpstr>Capacitor Reforming Guidelines</vt:lpstr>
      <vt:lpstr>Reforming Curve</vt:lpstr>
      <vt:lpstr>Ultracapacitor Aging</vt:lpstr>
      <vt:lpstr>Standard VFD Voltages</vt:lpstr>
      <vt:lpstr>M3628 Comparison</vt:lpstr>
      <vt:lpstr>Summary</vt:lpstr>
      <vt:lpstr>Maintenance Solutions</vt:lpstr>
      <vt:lpstr>For More Information…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Bonitron, Inc</dc:title>
  <dc:creator>Todd Edwards</dc:creator>
  <cp:lastModifiedBy>Tim Smith</cp:lastModifiedBy>
  <cp:revision>11</cp:revision>
  <dcterms:created xsi:type="dcterms:W3CDTF">2025-01-06T18:17:54Z</dcterms:created>
  <dcterms:modified xsi:type="dcterms:W3CDTF">2025-03-19T18:08:43Z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2025-01-06T00:00:00Z</vt:filetime>
  </property>
  <property fmtid="{D5CDD505-2E9C-101B-9397-08002B2CF9AE}" pid="5" name="Producer">
    <vt:lpwstr>Microsoft® PowerPoint® 2010</vt:lpwstr>
  </property>
</Properties>
</file>